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sldIdLst>
    <p:sldId id="256" r:id="rId2"/>
    <p:sldId id="257" r:id="rId3"/>
    <p:sldId id="258" r:id="rId4"/>
    <p:sldId id="260" r:id="rId5"/>
    <p:sldId id="261" r:id="rId6"/>
    <p:sldId id="259" r:id="rId7"/>
    <p:sldId id="262" r:id="rId8"/>
    <p:sldId id="263" r:id="rId9"/>
    <p:sldId id="303" r:id="rId10"/>
    <p:sldId id="300" r:id="rId11"/>
    <p:sldId id="301" r:id="rId12"/>
    <p:sldId id="302" r:id="rId13"/>
    <p:sldId id="304" r:id="rId14"/>
    <p:sldId id="305" r:id="rId15"/>
    <p:sldId id="299" r:id="rId16"/>
    <p:sldId id="264" r:id="rId17"/>
    <p:sldId id="265" r:id="rId18"/>
    <p:sldId id="266" r:id="rId19"/>
    <p:sldId id="267" r:id="rId20"/>
    <p:sldId id="268" r:id="rId21"/>
    <p:sldId id="269" r:id="rId22"/>
    <p:sldId id="270" r:id="rId23"/>
    <p:sldId id="288" r:id="rId24"/>
    <p:sldId id="289" r:id="rId25"/>
    <p:sldId id="282" r:id="rId26"/>
    <p:sldId id="292" r:id="rId27"/>
    <p:sldId id="271" r:id="rId28"/>
    <p:sldId id="293" r:id="rId29"/>
    <p:sldId id="294" r:id="rId30"/>
    <p:sldId id="275" r:id="rId31"/>
    <p:sldId id="295" r:id="rId32"/>
    <p:sldId id="279" r:id="rId33"/>
    <p:sldId id="284" r:id="rId34"/>
    <p:sldId id="285" r:id="rId35"/>
    <p:sldId id="278" r:id="rId36"/>
    <p:sldId id="286" r:id="rId37"/>
    <p:sldId id="276" r:id="rId38"/>
    <p:sldId id="274" r:id="rId39"/>
    <p:sldId id="283" r:id="rId40"/>
    <p:sldId id="296" r:id="rId41"/>
    <p:sldId id="287" r:id="rId42"/>
    <p:sldId id="291" r:id="rId43"/>
    <p:sldId id="297" r:id="rId44"/>
    <p:sldId id="290" r:id="rId45"/>
    <p:sldId id="298" r:id="rId46"/>
    <p:sldId id="28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EBEA8F23-D891-4BB4-B5AF-3EAAF713126B}"/>
              </a:ext>
            </a:extLst>
          </p:cNvPr>
          <p:cNvSpPr>
            <a:spLocks noGrp="1"/>
          </p:cNvSpPr>
          <p:nvPr>
            <p:ph type="subTitle" idx="1"/>
          </p:nvPr>
        </p:nvSpPr>
        <p:spPr>
          <a:xfrm>
            <a:off x="436737" y="5728854"/>
            <a:ext cx="10870171" cy="401582"/>
          </a:xfrm>
        </p:spPr>
        <p:txBody>
          <a:bodyPr>
            <a:normAutofit/>
          </a:bodyPr>
          <a:lstStyle>
            <a:lvl1pPr marL="0" indent="0" algn="l">
              <a:buNone/>
              <a:defRPr sz="1500" b="1" cap="all" baseline="0">
                <a:solidFill>
                  <a:schemeClr val="bg2"/>
                </a:solidFill>
                <a:effectLst>
                  <a:outerShdw blurRad="50800" dist="38100" dir="2700000" algn="tl" rotWithShape="0">
                    <a:prstClr val="black">
                      <a:alpha val="40000"/>
                    </a:prstClr>
                  </a:outerShdw>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8" name="Title 1">
            <a:extLst>
              <a:ext uri="{FF2B5EF4-FFF2-40B4-BE49-F238E27FC236}">
                <a16:creationId xmlns:a16="http://schemas.microsoft.com/office/drawing/2014/main" id="{27CDF7F0-B5BF-4010-8BA5-7B44AEE37199}"/>
              </a:ext>
            </a:extLst>
          </p:cNvPr>
          <p:cNvSpPr>
            <a:spLocks noGrp="1"/>
          </p:cNvSpPr>
          <p:nvPr>
            <p:ph type="ctrTitle"/>
          </p:nvPr>
        </p:nvSpPr>
        <p:spPr>
          <a:xfrm>
            <a:off x="436737" y="4488873"/>
            <a:ext cx="10870171" cy="1143000"/>
          </a:xfrm>
        </p:spPr>
        <p:txBody>
          <a:bodyPr anchor="b">
            <a:normAutofit/>
          </a:bodyPr>
          <a:lstStyle>
            <a:lvl1pPr algn="l" defTabSz="385753" rtl="0" eaLnBrk="1" latinLnBrk="0" hangingPunct="1">
              <a:lnSpc>
                <a:spcPct val="90000"/>
              </a:lnSpc>
              <a:spcBef>
                <a:spcPct val="0"/>
              </a:spcBef>
              <a:buNone/>
              <a:defRPr lang="en-US" sz="2400" b="1" kern="1200" cap="all" baseline="0" dirty="0">
                <a:solidFill>
                  <a:schemeClr val="accent2"/>
                </a:solidFill>
                <a:effectLst>
                  <a:outerShdw blurRad="50800" dist="38100" dir="2700000" algn="tl" rotWithShape="0">
                    <a:prstClr val="black">
                      <a:alpha val="40000"/>
                    </a:prstClr>
                  </a:outerShdw>
                </a:effectLst>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276772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ntent-6">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742003" y="229333"/>
            <a:ext cx="10418805"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2930" r="23466" b="15263"/>
          <a:stretch/>
        </p:blipFill>
        <p:spPr>
          <a:xfrm rot="5400000">
            <a:off x="-3128686" y="3128686"/>
            <a:ext cx="6866969" cy="609601"/>
          </a:xfrm>
          <a:prstGeom prst="rect">
            <a:avLst/>
          </a:prstGeom>
        </p:spPr>
      </p:pic>
      <p:sp>
        <p:nvSpPr>
          <p:cNvPr id="12" name="Content Placeholder 2">
            <a:extLst>
              <a:ext uri="{FF2B5EF4-FFF2-40B4-BE49-F238E27FC236}">
                <a16:creationId xmlns:a16="http://schemas.microsoft.com/office/drawing/2014/main" id="{950783FE-9D4F-414D-BE96-C581C5091265}"/>
              </a:ext>
            </a:extLst>
          </p:cNvPr>
          <p:cNvSpPr>
            <a:spLocks noGrp="1"/>
          </p:cNvSpPr>
          <p:nvPr>
            <p:ph idx="1" hasCustomPrompt="1"/>
          </p:nvPr>
        </p:nvSpPr>
        <p:spPr>
          <a:xfrm>
            <a:off x="756822" y="953965"/>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4253567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ntent-7">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7562444"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3" name="Content Placeholder 2"/>
          <p:cNvSpPr>
            <a:spLocks noGrp="1"/>
          </p:cNvSpPr>
          <p:nvPr>
            <p:ph idx="1" hasCustomPrompt="1"/>
          </p:nvPr>
        </p:nvSpPr>
        <p:spPr>
          <a:xfrm>
            <a:off x="370192" y="1094527"/>
            <a:ext cx="7146344" cy="4788493"/>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sp>
        <p:nvSpPr>
          <p:cNvPr id="9" name="Rectangle 8"/>
          <p:cNvSpPr/>
          <p:nvPr/>
        </p:nvSpPr>
        <p:spPr>
          <a:xfrm>
            <a:off x="7925745" y="-20480"/>
            <a:ext cx="4266257" cy="6885303"/>
          </a:xfrm>
          <a:prstGeom prst="rect">
            <a:avLst/>
          </a:prstGeom>
          <a:solidFill>
            <a:schemeClr val="accent2"/>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350"/>
          </a:p>
        </p:txBody>
      </p:sp>
      <p:sp>
        <p:nvSpPr>
          <p:cNvPr id="11" name="Content Placeholder 2"/>
          <p:cNvSpPr>
            <a:spLocks noGrp="1"/>
          </p:cNvSpPr>
          <p:nvPr>
            <p:ph idx="10"/>
          </p:nvPr>
        </p:nvSpPr>
        <p:spPr>
          <a:xfrm>
            <a:off x="8290657" y="1094526"/>
            <a:ext cx="3536427" cy="4788493"/>
          </a:xfrm>
        </p:spPr>
        <p:txBody>
          <a:bodyPr>
            <a:normAutofit/>
          </a:bodyPr>
          <a:lstStyle>
            <a:lvl1pPr marL="0" indent="0" algn="ctr">
              <a:lnSpc>
                <a:spcPct val="100000"/>
              </a:lnSpc>
              <a:buClr>
                <a:schemeClr val="bg2"/>
              </a:buClr>
              <a:buFont typeface="Wingdings" panose="05000000000000000000" pitchFamily="2" charset="2"/>
              <a:buNone/>
              <a:defRPr sz="2100" b="1">
                <a:solidFill>
                  <a:schemeClr val="bg1"/>
                </a:solidFill>
              </a:defRPr>
            </a:lvl1pPr>
            <a:lvl2pPr marL="152156" indent="0">
              <a:lnSpc>
                <a:spcPct val="100000"/>
              </a:lnSpc>
              <a:buClr>
                <a:schemeClr val="bg2"/>
              </a:buClr>
              <a:buFont typeface="Wingdings" panose="05000000000000000000" pitchFamily="2" charset="2"/>
              <a:buNone/>
              <a:defRPr sz="1800">
                <a:solidFill>
                  <a:schemeClr val="bg1"/>
                </a:solidFill>
              </a:defRPr>
            </a:lvl2pPr>
            <a:lvl3pPr marL="345032" indent="0">
              <a:lnSpc>
                <a:spcPct val="100000"/>
              </a:lnSpc>
              <a:buClr>
                <a:schemeClr val="bg2"/>
              </a:buClr>
              <a:buFont typeface="Wingdings" panose="05000000000000000000" pitchFamily="2" charset="2"/>
              <a:buNone/>
              <a:defRPr sz="1500">
                <a:solidFill>
                  <a:schemeClr val="bg1"/>
                </a:solidFill>
              </a:defRPr>
            </a:lvl3pPr>
            <a:lvl4pPr marL="537908" indent="0">
              <a:lnSpc>
                <a:spcPct val="100000"/>
              </a:lnSpc>
              <a:buClr>
                <a:schemeClr val="bg2"/>
              </a:buClr>
              <a:buFont typeface="Wingdings" panose="05000000000000000000" pitchFamily="2" charset="2"/>
              <a:buNone/>
              <a:defRPr sz="1200">
                <a:solidFill>
                  <a:schemeClr val="bg1"/>
                </a:solidFill>
              </a:defRPr>
            </a:lvl4pPr>
            <a:lvl5pPr marL="730784" indent="0">
              <a:lnSpc>
                <a:spcPct val="100000"/>
              </a:lnSpc>
              <a:buClr>
                <a:schemeClr val="bg2"/>
              </a:buClr>
              <a:buFont typeface="Wingdings" panose="05000000000000000000" pitchFamily="2" charset="2"/>
              <a:buNone/>
              <a:defRPr sz="1200">
                <a:solidFill>
                  <a:schemeClr val="bg1"/>
                </a:solidFill>
              </a:defRPr>
            </a:lvl5pPr>
          </a:lstStyle>
          <a:p>
            <a:pPr lvl="0"/>
            <a:r>
              <a:rPr lang="en-US"/>
              <a:t>Click to edit Master text styles</a:t>
            </a:r>
          </a:p>
        </p:txBody>
      </p:sp>
      <p:sp>
        <p:nvSpPr>
          <p:cNvPr id="12" name="Isosceles Triangle 11"/>
          <p:cNvSpPr/>
          <p:nvPr/>
        </p:nvSpPr>
        <p:spPr>
          <a:xfrm rot="5400000">
            <a:off x="7872709" y="131273"/>
            <a:ext cx="561382" cy="645267"/>
          </a:xfrm>
          <a:prstGeom prst="triangle">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56508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ransition-Option">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7835" y="2868286"/>
            <a:ext cx="10707996" cy="495300"/>
          </a:xfrm>
          <a:effectLst>
            <a:outerShdw blurRad="50800" dist="38100" dir="2700000" algn="tl" rotWithShape="0">
              <a:prstClr val="black">
                <a:alpha val="40000"/>
              </a:prstClr>
            </a:outerShdw>
          </a:effectLst>
        </p:spPr>
        <p:txBody>
          <a:bodyPr>
            <a:noAutofit/>
          </a:bodyPr>
          <a:lstStyle>
            <a:lvl1pPr algn="r">
              <a:defRPr sz="3300" b="1" cap="all" baseline="0">
                <a:solidFill>
                  <a:schemeClr val="tx1"/>
                </a:solidFill>
              </a:defRPr>
            </a:lvl1pPr>
          </a:lstStyle>
          <a:p>
            <a:r>
              <a:rPr lang="en-US" dirty="0"/>
              <a:t>Transition slide option</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57" y="3627023"/>
            <a:ext cx="12215959" cy="539551"/>
          </a:xfrm>
          <a:prstGeom prst="rect">
            <a:avLst/>
          </a:prstGeom>
        </p:spPr>
      </p:pic>
    </p:spTree>
    <p:extLst>
      <p:ext uri="{BB962C8B-B14F-4D97-AF65-F5344CB8AC3E}">
        <p14:creationId xmlns:p14="http://schemas.microsoft.com/office/powerpoint/2010/main" val="312731667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ontent-1-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6318451"/>
            <a:ext cx="12215959" cy="539551"/>
          </a:xfrm>
          <a:prstGeom prst="rect">
            <a:avLst/>
          </a:prstGeom>
        </p:spPr>
      </p:pic>
      <p:sp>
        <p:nvSpPr>
          <p:cNvPr id="9" name="Content Placeholder 2">
            <a:extLst>
              <a:ext uri="{FF2B5EF4-FFF2-40B4-BE49-F238E27FC236}">
                <a16:creationId xmlns:a16="http://schemas.microsoft.com/office/drawing/2014/main" id="{5E2D37A9-7222-4AF2-8D69-70F87108C6F8}"/>
              </a:ext>
            </a:extLst>
          </p:cNvPr>
          <p:cNvSpPr>
            <a:spLocks noGrp="1"/>
          </p:cNvSpPr>
          <p:nvPr>
            <p:ph idx="1" hasCustomPrompt="1"/>
          </p:nvPr>
        </p:nvSpPr>
        <p:spPr>
          <a:xfrm>
            <a:off x="192620" y="1032679"/>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1" name="Picture 10">
            <a:extLst>
              <a:ext uri="{FF2B5EF4-FFF2-40B4-BE49-F238E27FC236}">
                <a16:creationId xmlns:a16="http://schemas.microsoft.com/office/drawing/2014/main" id="{121657AB-C075-4FF2-BC42-EA823FE18CE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3676" y="78774"/>
            <a:ext cx="835259" cy="691248"/>
          </a:xfrm>
          <a:prstGeom prst="rect">
            <a:avLst/>
          </a:prstGeom>
        </p:spPr>
      </p:pic>
    </p:spTree>
    <p:extLst>
      <p:ext uri="{BB962C8B-B14F-4D97-AF65-F5344CB8AC3E}">
        <p14:creationId xmlns:p14="http://schemas.microsoft.com/office/powerpoint/2010/main" val="189217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2_Content-1-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3" name="Content Placeholder 2"/>
          <p:cNvSpPr>
            <a:spLocks noGrp="1"/>
          </p:cNvSpPr>
          <p:nvPr>
            <p:ph idx="1" hasCustomPrompt="1"/>
          </p:nvPr>
        </p:nvSpPr>
        <p:spPr>
          <a:xfrm>
            <a:off x="192620" y="1032679"/>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4" name="Picture 13" descr="A picture containing drawing, food&#10;&#10;Description automatically generated">
            <a:extLst>
              <a:ext uri="{FF2B5EF4-FFF2-40B4-BE49-F238E27FC236}">
                <a16:creationId xmlns:a16="http://schemas.microsoft.com/office/drawing/2014/main" id="{E5D886F6-3C42-4C32-A64A-A76E11E33BC1}"/>
              </a:ext>
            </a:extLst>
          </p:cNvPr>
          <p:cNvPicPr>
            <a:picLocks noChangeAspect="1"/>
          </p:cNvPicPr>
          <p:nvPr/>
        </p:nvPicPr>
        <p:blipFill rotWithShape="1">
          <a:blip r:embed="rId2">
            <a:extLst>
              <a:ext uri="{28A0092B-C50C-407E-A947-70E740481C1C}">
                <a14:useLocalDpi xmlns:a14="http://schemas.microsoft.com/office/drawing/2010/main" val="0"/>
              </a:ext>
            </a:extLst>
          </a:blip>
          <a:srcRect l="8494" t="28370" r="75722" b="39659"/>
          <a:stretch/>
        </p:blipFill>
        <p:spPr>
          <a:xfrm>
            <a:off x="11019493" y="44524"/>
            <a:ext cx="1096307" cy="725498"/>
          </a:xfrm>
          <a:prstGeom prst="rect">
            <a:avLst/>
          </a:prstGeom>
        </p:spPr>
      </p:pic>
      <p:pic>
        <p:nvPicPr>
          <p:cNvPr id="15" name="Picture 14">
            <a:extLst>
              <a:ext uri="{FF2B5EF4-FFF2-40B4-BE49-F238E27FC236}">
                <a16:creationId xmlns:a16="http://schemas.microsoft.com/office/drawing/2014/main" id="{B7549EEB-769E-42A9-99D3-F620A0533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6318451"/>
            <a:ext cx="12215959" cy="539551"/>
          </a:xfrm>
          <a:prstGeom prst="rect">
            <a:avLst/>
          </a:prstGeom>
        </p:spPr>
      </p:pic>
    </p:spTree>
    <p:extLst>
      <p:ext uri="{BB962C8B-B14F-4D97-AF65-F5344CB8AC3E}">
        <p14:creationId xmlns:p14="http://schemas.microsoft.com/office/powerpoint/2010/main" val="954551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Content-1-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sp>
        <p:nvSpPr>
          <p:cNvPr id="15" name="Content Placeholder 2">
            <a:extLst>
              <a:ext uri="{FF2B5EF4-FFF2-40B4-BE49-F238E27FC236}">
                <a16:creationId xmlns:a16="http://schemas.microsoft.com/office/drawing/2014/main" id="{32353F3F-4DDB-4279-92F5-C2E5B26D12D6}"/>
              </a:ext>
            </a:extLst>
          </p:cNvPr>
          <p:cNvSpPr>
            <a:spLocks noGrp="1"/>
          </p:cNvSpPr>
          <p:nvPr>
            <p:ph idx="1" hasCustomPrompt="1"/>
          </p:nvPr>
        </p:nvSpPr>
        <p:spPr>
          <a:xfrm>
            <a:off x="192620" y="1032679"/>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9" name="Picture 8">
            <a:extLst>
              <a:ext uri="{FF2B5EF4-FFF2-40B4-BE49-F238E27FC236}">
                <a16:creationId xmlns:a16="http://schemas.microsoft.com/office/drawing/2014/main" id="{D4CE151C-03CA-4BCA-885B-0C74925F9B8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6318451"/>
            <a:ext cx="12215959" cy="539551"/>
          </a:xfrm>
          <a:prstGeom prst="rect">
            <a:avLst/>
          </a:prstGeom>
        </p:spPr>
      </p:pic>
    </p:spTree>
    <p:extLst>
      <p:ext uri="{BB962C8B-B14F-4D97-AF65-F5344CB8AC3E}">
        <p14:creationId xmlns:p14="http://schemas.microsoft.com/office/powerpoint/2010/main" val="2525846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ontent-3-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771728"/>
            <a:ext cx="12215959" cy="539551"/>
          </a:xfrm>
          <a:prstGeom prst="rect">
            <a:avLst/>
          </a:prstGeom>
        </p:spPr>
      </p:pic>
      <p:sp>
        <p:nvSpPr>
          <p:cNvPr id="9" name="Content Placeholder 2">
            <a:extLst>
              <a:ext uri="{FF2B5EF4-FFF2-40B4-BE49-F238E27FC236}">
                <a16:creationId xmlns:a16="http://schemas.microsoft.com/office/drawing/2014/main" id="{04462968-0C87-453B-8D92-95545758D850}"/>
              </a:ext>
            </a:extLst>
          </p:cNvPr>
          <p:cNvSpPr>
            <a:spLocks noGrp="1"/>
          </p:cNvSpPr>
          <p:nvPr>
            <p:ph idx="1" hasCustomPrompt="1"/>
          </p:nvPr>
        </p:nvSpPr>
        <p:spPr>
          <a:xfrm>
            <a:off x="192620" y="1632606"/>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2" name="Picture 11">
            <a:extLst>
              <a:ext uri="{FF2B5EF4-FFF2-40B4-BE49-F238E27FC236}">
                <a16:creationId xmlns:a16="http://schemas.microsoft.com/office/drawing/2014/main" id="{E4BD9084-B960-4B75-A912-3B10248DA7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3676" y="78774"/>
            <a:ext cx="835259" cy="691248"/>
          </a:xfrm>
          <a:prstGeom prst="rect">
            <a:avLst/>
          </a:prstGeom>
        </p:spPr>
      </p:pic>
    </p:spTree>
    <p:extLst>
      <p:ext uri="{BB962C8B-B14F-4D97-AF65-F5344CB8AC3E}">
        <p14:creationId xmlns:p14="http://schemas.microsoft.com/office/powerpoint/2010/main" val="3003598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ontent-4-No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771728"/>
            <a:ext cx="12215959" cy="539551"/>
          </a:xfrm>
          <a:prstGeom prst="rect">
            <a:avLst/>
          </a:prstGeom>
        </p:spPr>
      </p:pic>
      <p:sp>
        <p:nvSpPr>
          <p:cNvPr id="11" name="Content Placeholder 2">
            <a:extLst>
              <a:ext uri="{FF2B5EF4-FFF2-40B4-BE49-F238E27FC236}">
                <a16:creationId xmlns:a16="http://schemas.microsoft.com/office/drawing/2014/main" id="{85B57292-4DC6-4C0E-92A7-EEB4B8AD4B72}"/>
              </a:ext>
            </a:extLst>
          </p:cNvPr>
          <p:cNvSpPr>
            <a:spLocks noGrp="1"/>
          </p:cNvSpPr>
          <p:nvPr>
            <p:ph idx="1" hasCustomPrompt="1"/>
          </p:nvPr>
        </p:nvSpPr>
        <p:spPr>
          <a:xfrm>
            <a:off x="192620" y="1632606"/>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9" name="Picture 8" descr="A picture containing drawing, food&#10;&#10;Description automatically generated">
            <a:extLst>
              <a:ext uri="{FF2B5EF4-FFF2-40B4-BE49-F238E27FC236}">
                <a16:creationId xmlns:a16="http://schemas.microsoft.com/office/drawing/2014/main" id="{A394CF3F-2E23-4842-B2DA-67D12672D0B5}"/>
              </a:ext>
            </a:extLst>
          </p:cNvPr>
          <p:cNvPicPr>
            <a:picLocks noChangeAspect="1"/>
          </p:cNvPicPr>
          <p:nvPr/>
        </p:nvPicPr>
        <p:blipFill rotWithShape="1">
          <a:blip r:embed="rId3">
            <a:extLst>
              <a:ext uri="{28A0092B-C50C-407E-A947-70E740481C1C}">
                <a14:useLocalDpi xmlns:a14="http://schemas.microsoft.com/office/drawing/2010/main" val="0"/>
              </a:ext>
            </a:extLst>
          </a:blip>
          <a:srcRect l="8494" t="28370" r="75722" b="39659"/>
          <a:stretch/>
        </p:blipFill>
        <p:spPr>
          <a:xfrm>
            <a:off x="11019493" y="44524"/>
            <a:ext cx="1096307" cy="725498"/>
          </a:xfrm>
          <a:prstGeom prst="rect">
            <a:avLst/>
          </a:prstGeom>
        </p:spPr>
      </p:pic>
    </p:spTree>
    <p:extLst>
      <p:ext uri="{BB962C8B-B14F-4D97-AF65-F5344CB8AC3E}">
        <p14:creationId xmlns:p14="http://schemas.microsoft.com/office/powerpoint/2010/main" val="26101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Content-3-Logo">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177799" y="190500"/>
            <a:ext cx="10707996"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 y="771728"/>
            <a:ext cx="12215959" cy="539551"/>
          </a:xfrm>
          <a:prstGeom prst="rect">
            <a:avLst/>
          </a:prstGeom>
        </p:spPr>
      </p:pic>
      <p:sp>
        <p:nvSpPr>
          <p:cNvPr id="15" name="Content Placeholder 2">
            <a:extLst>
              <a:ext uri="{FF2B5EF4-FFF2-40B4-BE49-F238E27FC236}">
                <a16:creationId xmlns:a16="http://schemas.microsoft.com/office/drawing/2014/main" id="{8EB842E6-17A1-489B-BC8D-1A38C79EFD55}"/>
              </a:ext>
            </a:extLst>
          </p:cNvPr>
          <p:cNvSpPr>
            <a:spLocks noGrp="1"/>
          </p:cNvSpPr>
          <p:nvPr>
            <p:ph idx="1" hasCustomPrompt="1"/>
          </p:nvPr>
        </p:nvSpPr>
        <p:spPr>
          <a:xfrm>
            <a:off x="192620" y="1632606"/>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1160160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Content-5">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742004" y="229333"/>
            <a:ext cx="10243497"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2930" r="23466" b="15263"/>
          <a:stretch/>
        </p:blipFill>
        <p:spPr>
          <a:xfrm rot="5400000">
            <a:off x="-3128686" y="3128686"/>
            <a:ext cx="6866969" cy="609601"/>
          </a:xfrm>
          <a:prstGeom prst="rect">
            <a:avLst/>
          </a:prstGeom>
        </p:spPr>
      </p:pic>
      <p:sp>
        <p:nvSpPr>
          <p:cNvPr id="9" name="Content Placeholder 2">
            <a:extLst>
              <a:ext uri="{FF2B5EF4-FFF2-40B4-BE49-F238E27FC236}">
                <a16:creationId xmlns:a16="http://schemas.microsoft.com/office/drawing/2014/main" id="{27DC4968-EB83-47DF-BB1C-524CD9F739B8}"/>
              </a:ext>
            </a:extLst>
          </p:cNvPr>
          <p:cNvSpPr>
            <a:spLocks noGrp="1"/>
          </p:cNvSpPr>
          <p:nvPr>
            <p:ph idx="1" hasCustomPrompt="1"/>
          </p:nvPr>
        </p:nvSpPr>
        <p:spPr>
          <a:xfrm>
            <a:off x="756822" y="953965"/>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1" name="Picture 10">
            <a:extLst>
              <a:ext uri="{FF2B5EF4-FFF2-40B4-BE49-F238E27FC236}">
                <a16:creationId xmlns:a16="http://schemas.microsoft.com/office/drawing/2014/main" id="{FC5890F2-2469-484D-B8C1-F66DC5C767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3676" y="78774"/>
            <a:ext cx="835259" cy="691248"/>
          </a:xfrm>
          <a:prstGeom prst="rect">
            <a:avLst/>
          </a:prstGeom>
        </p:spPr>
      </p:pic>
    </p:spTree>
    <p:extLst>
      <p:ext uri="{BB962C8B-B14F-4D97-AF65-F5344CB8AC3E}">
        <p14:creationId xmlns:p14="http://schemas.microsoft.com/office/powerpoint/2010/main" val="1718493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Content-6">
    <p:spTree>
      <p:nvGrpSpPr>
        <p:cNvPr id="1" name=""/>
        <p:cNvGrpSpPr/>
        <p:nvPr/>
      </p:nvGrpSpPr>
      <p:grpSpPr>
        <a:xfrm>
          <a:off x="0" y="0"/>
          <a:ext cx="0" cy="0"/>
          <a:chOff x="0" y="0"/>
          <a:chExt cx="0" cy="0"/>
        </a:xfrm>
      </p:grpSpPr>
      <p:sp>
        <p:nvSpPr>
          <p:cNvPr id="8" name="Rectangle 7"/>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742004" y="229333"/>
            <a:ext cx="10277485" cy="495300"/>
          </a:xfrm>
          <a:effectLst>
            <a:outerShdw blurRad="50800" dist="38100" dir="2700000" algn="tl" rotWithShape="0">
              <a:prstClr val="black">
                <a:alpha val="40000"/>
              </a:prstClr>
            </a:outerShdw>
          </a:effectLst>
        </p:spPr>
        <p:txBody>
          <a:bodyPr>
            <a:noAutofit/>
          </a:bodyPr>
          <a:lstStyle>
            <a:lvl1pPr>
              <a:defRPr sz="2400" b="1" cap="all" baseline="0">
                <a:solidFill>
                  <a:schemeClr val="accent2"/>
                </a:solidFill>
              </a:defRPr>
            </a:lvl1pPr>
          </a:lstStyle>
          <a:p>
            <a:r>
              <a:rPr lang="en-US" dirty="0"/>
              <a:t>Click to edit title</a:t>
            </a:r>
          </a:p>
        </p:txBody>
      </p:sp>
      <p:sp>
        <p:nvSpPr>
          <p:cNvPr id="7" name="Title 1"/>
          <p:cNvSpPr txBox="1">
            <a:spLocks/>
          </p:cNvSpPr>
          <p:nvPr/>
        </p:nvSpPr>
        <p:spPr>
          <a:xfrm>
            <a:off x="370198" y="-4618"/>
            <a:ext cx="9056823" cy="908643"/>
          </a:xfrm>
          <a:prstGeom prst="rect">
            <a:avLst/>
          </a:prstGeom>
        </p:spPr>
        <p:txBody>
          <a:bodyPr vert="horz" lIns="38576" tIns="19289" rIns="38576" bIns="19289"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1519" dirty="0">
              <a:latin typeface="Arial" panose="020B0604020202020204" pitchFamily="34" charset="0"/>
              <a:cs typeface="Arial" panose="020B0604020202020204" pitchFamily="34" charset="0"/>
            </a:endParaRPr>
          </a:p>
        </p:txBody>
      </p:sp>
      <p:sp>
        <p:nvSpPr>
          <p:cNvPr id="13" name="Title 1"/>
          <p:cNvSpPr txBox="1">
            <a:spLocks/>
          </p:cNvSpPr>
          <p:nvPr/>
        </p:nvSpPr>
        <p:spPr>
          <a:xfrm>
            <a:off x="370193" y="-4618"/>
            <a:ext cx="9056823" cy="90864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700" dirty="0">
              <a:latin typeface="Arial" panose="020B0604020202020204" pitchFamily="34" charset="0"/>
              <a:cs typeface="Arial" panose="020B0604020202020204" pitchFamily="34" charset="0"/>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12930" r="23466" b="15263"/>
          <a:stretch/>
        </p:blipFill>
        <p:spPr>
          <a:xfrm rot="5400000">
            <a:off x="-3128686" y="3128686"/>
            <a:ext cx="6866969" cy="609601"/>
          </a:xfrm>
          <a:prstGeom prst="rect">
            <a:avLst/>
          </a:prstGeom>
        </p:spPr>
      </p:pic>
      <p:sp>
        <p:nvSpPr>
          <p:cNvPr id="12" name="Content Placeholder 2">
            <a:extLst>
              <a:ext uri="{FF2B5EF4-FFF2-40B4-BE49-F238E27FC236}">
                <a16:creationId xmlns:a16="http://schemas.microsoft.com/office/drawing/2014/main" id="{950783FE-9D4F-414D-BE96-C581C5091265}"/>
              </a:ext>
            </a:extLst>
          </p:cNvPr>
          <p:cNvSpPr>
            <a:spLocks noGrp="1"/>
          </p:cNvSpPr>
          <p:nvPr>
            <p:ph idx="1" hasCustomPrompt="1"/>
          </p:nvPr>
        </p:nvSpPr>
        <p:spPr>
          <a:xfrm>
            <a:off x="756822" y="953965"/>
            <a:ext cx="10693177" cy="4425492"/>
          </a:xfrm>
        </p:spPr>
        <p:txBody>
          <a:bodyPr>
            <a:normAutofit/>
          </a:bodyPr>
          <a:lstStyle>
            <a:lvl1pPr marL="96439" indent="-137160">
              <a:lnSpc>
                <a:spcPct val="100000"/>
              </a:lnSpc>
              <a:buClr>
                <a:schemeClr val="bg2"/>
              </a:buClr>
              <a:buFont typeface="Wingdings" panose="05000000000000000000" pitchFamily="2" charset="2"/>
              <a:buChar char="§"/>
              <a:defRPr sz="2100">
                <a:solidFill>
                  <a:schemeClr val="bg1"/>
                </a:solidFill>
              </a:defRPr>
            </a:lvl1pPr>
            <a:lvl2pPr marL="289316" indent="-137160">
              <a:lnSpc>
                <a:spcPct val="100000"/>
              </a:lnSpc>
              <a:buClr>
                <a:schemeClr val="bg2"/>
              </a:buClr>
              <a:buFont typeface="Wingdings" panose="05000000000000000000" pitchFamily="2" charset="2"/>
              <a:buChar char="§"/>
              <a:defRPr sz="1800">
                <a:solidFill>
                  <a:schemeClr val="bg1"/>
                </a:solidFill>
              </a:defRPr>
            </a:lvl2pPr>
            <a:lvl3pPr marL="482192" indent="-137160">
              <a:lnSpc>
                <a:spcPct val="100000"/>
              </a:lnSpc>
              <a:buClr>
                <a:schemeClr val="bg2"/>
              </a:buClr>
              <a:buFont typeface="Wingdings" panose="05000000000000000000" pitchFamily="2" charset="2"/>
              <a:buChar char="§"/>
              <a:defRPr sz="1500">
                <a:solidFill>
                  <a:schemeClr val="bg1"/>
                </a:solidFill>
              </a:defRPr>
            </a:lvl3pPr>
            <a:lvl4pPr marL="675068" indent="-137160">
              <a:lnSpc>
                <a:spcPct val="100000"/>
              </a:lnSpc>
              <a:buClr>
                <a:schemeClr val="bg2"/>
              </a:buClr>
              <a:buFont typeface="Wingdings" panose="05000000000000000000" pitchFamily="2" charset="2"/>
              <a:buChar char="§"/>
              <a:defRPr sz="1200">
                <a:solidFill>
                  <a:schemeClr val="bg1"/>
                </a:solidFill>
              </a:defRPr>
            </a:lvl4pPr>
            <a:lvl5pPr marL="867944" indent="-137160">
              <a:lnSpc>
                <a:spcPct val="100000"/>
              </a:lnSpc>
              <a:buClr>
                <a:schemeClr val="bg2"/>
              </a:buClr>
              <a:buFont typeface="Wingdings" panose="05000000000000000000" pitchFamily="2" charset="2"/>
              <a:buChar char="§"/>
              <a:defRPr sz="1200">
                <a:solidFill>
                  <a:schemeClr val="bg1"/>
                </a:solidFill>
              </a:defRPr>
            </a:lvl5pPr>
          </a:lstStyle>
          <a:p>
            <a:pPr lvl="0"/>
            <a:r>
              <a:rPr lang="en-US" dirty="0"/>
              <a:t> Click to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pic>
        <p:nvPicPr>
          <p:cNvPr id="11" name="Picture 10" descr="A picture containing drawing, food&#10;&#10;Description automatically generated">
            <a:extLst>
              <a:ext uri="{FF2B5EF4-FFF2-40B4-BE49-F238E27FC236}">
                <a16:creationId xmlns:a16="http://schemas.microsoft.com/office/drawing/2014/main" id="{D61C9677-59F3-4969-A073-59C938ACAF17}"/>
              </a:ext>
            </a:extLst>
          </p:cNvPr>
          <p:cNvPicPr>
            <a:picLocks noChangeAspect="1"/>
          </p:cNvPicPr>
          <p:nvPr/>
        </p:nvPicPr>
        <p:blipFill rotWithShape="1">
          <a:blip r:embed="rId3">
            <a:extLst>
              <a:ext uri="{28A0092B-C50C-407E-A947-70E740481C1C}">
                <a14:useLocalDpi xmlns:a14="http://schemas.microsoft.com/office/drawing/2010/main" val="0"/>
              </a:ext>
            </a:extLst>
          </a:blip>
          <a:srcRect l="8494" t="28370" r="75722" b="39659"/>
          <a:stretch/>
        </p:blipFill>
        <p:spPr>
          <a:xfrm>
            <a:off x="11019493" y="44524"/>
            <a:ext cx="1096307" cy="725498"/>
          </a:xfrm>
          <a:prstGeom prst="rect">
            <a:avLst/>
          </a:prstGeom>
        </p:spPr>
      </p:pic>
    </p:spTree>
    <p:extLst>
      <p:ext uri="{BB962C8B-B14F-4D97-AF65-F5344CB8AC3E}">
        <p14:creationId xmlns:p14="http://schemas.microsoft.com/office/powerpoint/2010/main" val="3002704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506">
                <a:solidFill>
                  <a:schemeClr val="tx1">
                    <a:tint val="75000"/>
                  </a:schemeClr>
                </a:solidFill>
              </a:defRPr>
            </a:lvl1pPr>
          </a:lstStyle>
          <a:p>
            <a:fld id="{139E05F9-A89B-4FF3-B55F-36EA7E6340F9}" type="datetimeFigureOut">
              <a:rPr lang="en-US" smtClean="0"/>
              <a:t>5/4/2021</a:t>
            </a:fld>
            <a:endParaRPr lang="en-US"/>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50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506">
                <a:solidFill>
                  <a:schemeClr val="tx1">
                    <a:tint val="75000"/>
                  </a:schemeClr>
                </a:solidFill>
              </a:defRPr>
            </a:lvl1pPr>
          </a:lstStyle>
          <a:p>
            <a:fld id="{00468B0E-E5E1-444C-85C6-35CEB35B626F}" type="slidenum">
              <a:rPr lang="en-US" smtClean="0"/>
              <a:t>‹#›</a:t>
            </a:fld>
            <a:endParaRPr lang="en-US"/>
          </a:p>
        </p:txBody>
      </p:sp>
      <p:sp>
        <p:nvSpPr>
          <p:cNvPr id="10" name="Rectangle 9"/>
          <p:cNvSpPr/>
          <p:nvPr/>
        </p:nvSpPr>
        <p:spPr>
          <a:xfrm>
            <a:off x="0" y="3"/>
            <a:ext cx="12192000" cy="6858001"/>
          </a:xfrm>
          <a:prstGeom prst="rect">
            <a:avLst/>
          </a:prstGeom>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1773" y="6162025"/>
            <a:ext cx="12233775" cy="693397"/>
          </a:xfrm>
          <a:prstGeom prst="rect">
            <a:avLst/>
          </a:prstGeom>
        </p:spPr>
      </p:pic>
    </p:spTree>
    <p:extLst>
      <p:ext uri="{BB962C8B-B14F-4D97-AF65-F5344CB8AC3E}">
        <p14:creationId xmlns:p14="http://schemas.microsoft.com/office/powerpoint/2010/main" val="340778057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Lst>
  <p:txStyles>
    <p:titleStyle>
      <a:lvl1pPr algn="l" defTabSz="385753" rtl="0" eaLnBrk="1" latinLnBrk="0" hangingPunct="1">
        <a:lnSpc>
          <a:spcPct val="90000"/>
        </a:lnSpc>
        <a:spcBef>
          <a:spcPct val="0"/>
        </a:spcBef>
        <a:buNone/>
        <a:defRPr sz="1856" kern="1200">
          <a:solidFill>
            <a:schemeClr val="tx1"/>
          </a:solidFill>
          <a:latin typeface="+mj-lt"/>
          <a:ea typeface="+mj-ea"/>
          <a:cs typeface="+mj-cs"/>
        </a:defRPr>
      </a:lvl1pPr>
    </p:titleStyle>
    <p:bodyStyle>
      <a:lvl1pPr marL="96439" indent="-96439" algn="l" defTabSz="385753" rtl="0" eaLnBrk="1" latinLnBrk="0" hangingPunct="1">
        <a:lnSpc>
          <a:spcPct val="90000"/>
        </a:lnSpc>
        <a:spcBef>
          <a:spcPts val="422"/>
        </a:spcBef>
        <a:buFont typeface="Arial" panose="020B0604020202020204" pitchFamily="34" charset="0"/>
        <a:buChar char="•"/>
        <a:defRPr sz="1181" kern="1200">
          <a:solidFill>
            <a:schemeClr val="tx1"/>
          </a:solidFill>
          <a:latin typeface="+mn-lt"/>
          <a:ea typeface="+mn-ea"/>
          <a:cs typeface="+mn-cs"/>
        </a:defRPr>
      </a:lvl1pPr>
      <a:lvl2pPr marL="289316" indent="-96439" algn="l" defTabSz="385753" rtl="0" eaLnBrk="1" latinLnBrk="0" hangingPunct="1">
        <a:lnSpc>
          <a:spcPct val="90000"/>
        </a:lnSpc>
        <a:spcBef>
          <a:spcPts val="211"/>
        </a:spcBef>
        <a:buFont typeface="Arial" panose="020B0604020202020204" pitchFamily="34" charset="0"/>
        <a:buChar char="•"/>
        <a:defRPr sz="1013" kern="1200">
          <a:solidFill>
            <a:schemeClr val="tx1"/>
          </a:solidFill>
          <a:latin typeface="+mn-lt"/>
          <a:ea typeface="+mn-ea"/>
          <a:cs typeface="+mn-cs"/>
        </a:defRPr>
      </a:lvl2pPr>
      <a:lvl3pPr marL="482192" indent="-96439" algn="l" defTabSz="385753" rtl="0" eaLnBrk="1" latinLnBrk="0" hangingPunct="1">
        <a:lnSpc>
          <a:spcPct val="90000"/>
        </a:lnSpc>
        <a:spcBef>
          <a:spcPts val="211"/>
        </a:spcBef>
        <a:buFont typeface="Arial" panose="020B0604020202020204" pitchFamily="34" charset="0"/>
        <a:buChar char="•"/>
        <a:defRPr sz="844" kern="1200">
          <a:solidFill>
            <a:schemeClr val="tx1"/>
          </a:solidFill>
          <a:latin typeface="+mn-lt"/>
          <a:ea typeface="+mn-ea"/>
          <a:cs typeface="+mn-cs"/>
        </a:defRPr>
      </a:lvl3pPr>
      <a:lvl4pPr marL="675068"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4pPr>
      <a:lvl5pPr marL="86794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p:bodyStyle>
    <p:otherStyle>
      <a:defPPr>
        <a:defRPr lang="en-US"/>
      </a:defPPr>
      <a:lvl1pPr marL="0" algn="l" defTabSz="385753" rtl="0" eaLnBrk="1" latinLnBrk="0" hangingPunct="1">
        <a:defRPr sz="760" kern="1200">
          <a:solidFill>
            <a:schemeClr val="tx1"/>
          </a:solidFill>
          <a:latin typeface="+mn-lt"/>
          <a:ea typeface="+mn-ea"/>
          <a:cs typeface="+mn-cs"/>
        </a:defRPr>
      </a:lvl1pPr>
      <a:lvl2pPr marL="192876" algn="l" defTabSz="385753" rtl="0" eaLnBrk="1" latinLnBrk="0" hangingPunct="1">
        <a:defRPr sz="760" kern="1200">
          <a:solidFill>
            <a:schemeClr val="tx1"/>
          </a:solidFill>
          <a:latin typeface="+mn-lt"/>
          <a:ea typeface="+mn-ea"/>
          <a:cs typeface="+mn-cs"/>
        </a:defRPr>
      </a:lvl2pPr>
      <a:lvl3pPr marL="385753" algn="l" defTabSz="385753" rtl="0" eaLnBrk="1" latinLnBrk="0" hangingPunct="1">
        <a:defRPr sz="760" kern="1200">
          <a:solidFill>
            <a:schemeClr val="tx1"/>
          </a:solidFill>
          <a:latin typeface="+mn-lt"/>
          <a:ea typeface="+mn-ea"/>
          <a:cs typeface="+mn-cs"/>
        </a:defRPr>
      </a:lvl3pPr>
      <a:lvl4pPr marL="578630" algn="l" defTabSz="385753" rtl="0" eaLnBrk="1" latinLnBrk="0" hangingPunct="1">
        <a:defRPr sz="760" kern="1200">
          <a:solidFill>
            <a:schemeClr val="tx1"/>
          </a:solidFill>
          <a:latin typeface="+mn-lt"/>
          <a:ea typeface="+mn-ea"/>
          <a:cs typeface="+mn-cs"/>
        </a:defRPr>
      </a:lvl4pPr>
      <a:lvl5pPr marL="771506" algn="l" defTabSz="385753" rtl="0" eaLnBrk="1" latinLnBrk="0" hangingPunct="1">
        <a:defRPr sz="760" kern="1200">
          <a:solidFill>
            <a:schemeClr val="tx1"/>
          </a:solidFill>
          <a:latin typeface="+mn-lt"/>
          <a:ea typeface="+mn-ea"/>
          <a:cs typeface="+mn-cs"/>
        </a:defRPr>
      </a:lvl5pPr>
      <a:lvl6pPr marL="964382" algn="l" defTabSz="385753" rtl="0" eaLnBrk="1" latinLnBrk="0" hangingPunct="1">
        <a:defRPr sz="760" kern="1200">
          <a:solidFill>
            <a:schemeClr val="tx1"/>
          </a:solidFill>
          <a:latin typeface="+mn-lt"/>
          <a:ea typeface="+mn-ea"/>
          <a:cs typeface="+mn-cs"/>
        </a:defRPr>
      </a:lvl6pPr>
      <a:lvl7pPr marL="1157259" algn="l" defTabSz="385753" rtl="0" eaLnBrk="1" latinLnBrk="0" hangingPunct="1">
        <a:defRPr sz="760" kern="1200">
          <a:solidFill>
            <a:schemeClr val="tx1"/>
          </a:solidFill>
          <a:latin typeface="+mn-lt"/>
          <a:ea typeface="+mn-ea"/>
          <a:cs typeface="+mn-cs"/>
        </a:defRPr>
      </a:lvl7pPr>
      <a:lvl8pPr marL="1350135" algn="l" defTabSz="385753" rtl="0" eaLnBrk="1" latinLnBrk="0" hangingPunct="1">
        <a:defRPr sz="760" kern="1200">
          <a:solidFill>
            <a:schemeClr val="tx1"/>
          </a:solidFill>
          <a:latin typeface="+mn-lt"/>
          <a:ea typeface="+mn-ea"/>
          <a:cs typeface="+mn-cs"/>
        </a:defRPr>
      </a:lvl8pPr>
      <a:lvl9pPr marL="1543011" algn="l" defTabSz="385753" rtl="0" eaLnBrk="1" latinLnBrk="0"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umn.maps.arcgis.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localhost:3001/"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elopers.arcgis.com/downloads/apis-and-sdks/?product=arcgis-experience-builder"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experience.arcgis.com/experience/22c7182a162d45788dd52a2362f8ed65" TargetMode="External"/><Relationship Id="rId2" Type="http://schemas.openxmlformats.org/officeDocument/2006/relationships/hyperlink" Target="https://experience.arcgis.com/experience/dde155a7b903429a90c7fe39e281f9be/page/page_1/" TargetMode="External"/><Relationship Id="rId1" Type="http://schemas.openxmlformats.org/officeDocument/2006/relationships/slideLayout" Target="../slideLayouts/slideLayout2.xml"/><Relationship Id="rId5" Type="http://schemas.openxmlformats.org/officeDocument/2006/relationships/hyperlink" Target="https://experience.arcgis.com/experience/28466a6d361545358ec64fa3e932ee86/page/page_0/" TargetMode="External"/><Relationship Id="rId4" Type="http://schemas.openxmlformats.org/officeDocument/2006/relationships/hyperlink" Target="https://experience.arcgis.com/experience/f7f674ce7a4a45b4afc8c3c4b2bdba7d"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s.arcgis.com/experience-builder" TargetMode="External"/><Relationship Id="rId7" Type="http://schemas.openxmlformats.org/officeDocument/2006/relationships/hyperlink" Target="https://community.esri.com/t5/arcgis-experience-builder/ct-p/arcgis-experience-builder" TargetMode="External"/><Relationship Id="rId2" Type="http://schemas.openxmlformats.org/officeDocument/2006/relationships/hyperlink" Target="https://experience.arcgis.com/" TargetMode="External"/><Relationship Id="rId1" Type="http://schemas.openxmlformats.org/officeDocument/2006/relationships/slideLayout" Target="../slideLayouts/slideLayout2.xml"/><Relationship Id="rId6" Type="http://schemas.openxmlformats.org/officeDocument/2006/relationships/hyperlink" Target="https://developers.arcgis.com/experience-builder/storybook" TargetMode="External"/><Relationship Id="rId5" Type="http://schemas.openxmlformats.org/officeDocument/2006/relationships/hyperlink" Target="https://community.esri.com/community/arcgis-experience-builder" TargetMode="External"/><Relationship Id="rId4" Type="http://schemas.openxmlformats.org/officeDocument/2006/relationships/hyperlink" Target="https://doc.arcgis.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https://github.com/paulhedlund/experiencebuilderGISLI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F8CF767-916D-424D-AC00-BE55E8158A45}"/>
              </a:ext>
            </a:extLst>
          </p:cNvPr>
          <p:cNvSpPr>
            <a:spLocks noGrp="1"/>
          </p:cNvSpPr>
          <p:nvPr>
            <p:ph type="subTitle" idx="1"/>
          </p:nvPr>
        </p:nvSpPr>
        <p:spPr/>
        <p:txBody>
          <a:bodyPr/>
          <a:lstStyle/>
          <a:p>
            <a:r>
              <a:rPr lang="en-US" dirty="0"/>
              <a:t>Presenters: Chad Nunemacher &amp; Paul Hedlund</a:t>
            </a:r>
          </a:p>
        </p:txBody>
      </p:sp>
      <p:sp>
        <p:nvSpPr>
          <p:cNvPr id="2" name="Title 1">
            <a:extLst>
              <a:ext uri="{FF2B5EF4-FFF2-40B4-BE49-F238E27FC236}">
                <a16:creationId xmlns:a16="http://schemas.microsoft.com/office/drawing/2014/main" id="{6E383A4C-BCC7-441E-8ADB-E860F117AE9F}"/>
              </a:ext>
            </a:extLst>
          </p:cNvPr>
          <p:cNvSpPr>
            <a:spLocks noGrp="1"/>
          </p:cNvSpPr>
          <p:nvPr>
            <p:ph type="ctrTitle"/>
          </p:nvPr>
        </p:nvSpPr>
        <p:spPr/>
        <p:txBody>
          <a:bodyPr/>
          <a:lstStyle/>
          <a:p>
            <a:r>
              <a:rPr lang="en-US" dirty="0"/>
              <a:t>ArcGIS Experience Builder: getting your feet wet</a:t>
            </a:r>
          </a:p>
        </p:txBody>
      </p:sp>
      <p:pic>
        <p:nvPicPr>
          <p:cNvPr id="1026" name="Picture 2" descr="ArcGIS Experience Builder | Build &amp; Deploy Web Apps">
            <a:extLst>
              <a:ext uri="{FF2B5EF4-FFF2-40B4-BE49-F238E27FC236}">
                <a16:creationId xmlns:a16="http://schemas.microsoft.com/office/drawing/2014/main" id="{184EA995-1C4F-4497-8EEE-9A2D53431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008" y="824545"/>
            <a:ext cx="3664328" cy="3664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83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Enterprise Experience Builder</a:t>
            </a:r>
          </a:p>
        </p:txBody>
      </p:sp>
      <p:pic>
        <p:nvPicPr>
          <p:cNvPr id="4" name="Picture 2" descr="ArcGIS Online | Cloud-Based GIS Mapping Software">
            <a:extLst>
              <a:ext uri="{FF2B5EF4-FFF2-40B4-BE49-F238E27FC236}">
                <a16:creationId xmlns:a16="http://schemas.microsoft.com/office/drawing/2014/main" id="{C33E2C89-A7E5-48C2-AA56-AAE6290D74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154" y="889212"/>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C38626-AE3C-43C2-A021-1ECBC2B4999E}"/>
              </a:ext>
            </a:extLst>
          </p:cNvPr>
          <p:cNvSpPr txBox="1"/>
          <p:nvPr/>
        </p:nvSpPr>
        <p:spPr>
          <a:xfrm>
            <a:off x="967682" y="1044310"/>
            <a:ext cx="1017973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Log into your ArcGIS Enterprise Portal  Account (Make sure you have creator privileges)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C4C4C"/>
              </a:solidFill>
              <a:effectLst/>
              <a:uLnTx/>
              <a:uFillTx/>
              <a:latin typeface="Arial"/>
              <a:ea typeface="+mn-ea"/>
              <a:cs typeface="+mn-cs"/>
            </a:endParaRPr>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54" y="1814259"/>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1E52D9-099A-4637-8E69-4D0449345B51}"/>
              </a:ext>
            </a:extLst>
          </p:cNvPr>
          <p:cNvSpPr txBox="1"/>
          <p:nvPr/>
        </p:nvSpPr>
        <p:spPr>
          <a:xfrm>
            <a:off x="1044581" y="1943330"/>
            <a:ext cx="842798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Navigate to the Experience Builder App in ArcGIS Online and Click on Icon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C4C4C"/>
              </a:solidFill>
              <a:effectLst/>
              <a:uLnTx/>
              <a:uFillTx/>
              <a:latin typeface="Arial"/>
              <a:ea typeface="+mn-ea"/>
              <a:cs typeface="+mn-cs"/>
            </a:endParaRPr>
          </a:p>
        </p:txBody>
      </p:sp>
      <p:pic>
        <p:nvPicPr>
          <p:cNvPr id="1030" name="Picture 6">
            <a:extLst>
              <a:ext uri="{FF2B5EF4-FFF2-40B4-BE49-F238E27FC236}">
                <a16:creationId xmlns:a16="http://schemas.microsoft.com/office/drawing/2014/main" id="{56EDC593-30F2-49BD-9028-08327EDDA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46" y="2493788"/>
            <a:ext cx="7578055" cy="6522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5E7A951-672D-4916-9361-23363DABCB99}"/>
              </a:ext>
            </a:extLst>
          </p:cNvPr>
          <p:cNvSpPr txBox="1"/>
          <p:nvPr/>
        </p:nvSpPr>
        <p:spPr>
          <a:xfrm>
            <a:off x="1044580" y="3652226"/>
            <a:ext cx="8427987"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First time click on “create new” to start an experience project (from your experiences you can create a template to use for future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4C4C4C"/>
              </a:solidFill>
              <a:effectLst/>
              <a:uLnTx/>
              <a:uFillTx/>
              <a:latin typeface="Arial"/>
              <a:ea typeface="+mn-ea"/>
              <a:cs typeface="+mn-cs"/>
            </a:endParaRPr>
          </a:p>
        </p:txBody>
      </p:sp>
      <p:pic>
        <p:nvPicPr>
          <p:cNvPr id="8" name="Picture 7">
            <a:extLst>
              <a:ext uri="{FF2B5EF4-FFF2-40B4-BE49-F238E27FC236}">
                <a16:creationId xmlns:a16="http://schemas.microsoft.com/office/drawing/2014/main" id="{11689BCE-5B0A-4A1B-BFD0-1802D0BFFD87}"/>
              </a:ext>
            </a:extLst>
          </p:cNvPr>
          <p:cNvPicPr>
            <a:picLocks noChangeAspect="1"/>
          </p:cNvPicPr>
          <p:nvPr/>
        </p:nvPicPr>
        <p:blipFill>
          <a:blip r:embed="rId5"/>
          <a:stretch>
            <a:fillRect/>
          </a:stretch>
        </p:blipFill>
        <p:spPr>
          <a:xfrm>
            <a:off x="9138539" y="2819901"/>
            <a:ext cx="2591325" cy="2110850"/>
          </a:xfrm>
          <a:prstGeom prst="rect">
            <a:avLst/>
          </a:prstGeom>
        </p:spPr>
      </p:pic>
      <p:pic>
        <p:nvPicPr>
          <p:cNvPr id="16" name="Picture 15">
            <a:extLst>
              <a:ext uri="{FF2B5EF4-FFF2-40B4-BE49-F238E27FC236}">
                <a16:creationId xmlns:a16="http://schemas.microsoft.com/office/drawing/2014/main" id="{346C7818-E1C0-4CDC-844E-8AA55273797A}"/>
              </a:ext>
            </a:extLst>
          </p:cNvPr>
          <p:cNvPicPr>
            <a:picLocks noChangeAspect="1"/>
          </p:cNvPicPr>
          <p:nvPr/>
        </p:nvPicPr>
        <p:blipFill>
          <a:blip r:embed="rId6"/>
          <a:stretch>
            <a:fillRect/>
          </a:stretch>
        </p:blipFill>
        <p:spPr>
          <a:xfrm>
            <a:off x="1199625" y="5029458"/>
            <a:ext cx="7578055" cy="987112"/>
          </a:xfrm>
          <a:prstGeom prst="rect">
            <a:avLst/>
          </a:prstGeom>
        </p:spPr>
      </p:pic>
    </p:spTree>
    <p:extLst>
      <p:ext uri="{BB962C8B-B14F-4D97-AF65-F5344CB8AC3E}">
        <p14:creationId xmlns:p14="http://schemas.microsoft.com/office/powerpoint/2010/main" val="4194714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Enterprise Experience Builder</a:t>
            </a:r>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28" y="974800"/>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5E7A951-672D-4916-9361-23363DABCB99}"/>
              </a:ext>
            </a:extLst>
          </p:cNvPr>
          <p:cNvSpPr txBox="1"/>
          <p:nvPr/>
        </p:nvSpPr>
        <p:spPr>
          <a:xfrm>
            <a:off x="1107346" y="1037213"/>
            <a:ext cx="92195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 - Then Select a template to start (pick from a default theme or create from a provide template – almost identical to AGO interface except for a couple items</a:t>
            </a:r>
          </a:p>
        </p:txBody>
      </p:sp>
      <p:pic>
        <p:nvPicPr>
          <p:cNvPr id="4" name="Picture 3">
            <a:extLst>
              <a:ext uri="{FF2B5EF4-FFF2-40B4-BE49-F238E27FC236}">
                <a16:creationId xmlns:a16="http://schemas.microsoft.com/office/drawing/2014/main" id="{A5D4BE9D-7AE0-401A-BA6D-727B750110C9}"/>
              </a:ext>
            </a:extLst>
          </p:cNvPr>
          <p:cNvPicPr>
            <a:picLocks noChangeAspect="1"/>
          </p:cNvPicPr>
          <p:nvPr/>
        </p:nvPicPr>
        <p:blipFill>
          <a:blip r:embed="rId3"/>
          <a:stretch>
            <a:fillRect/>
          </a:stretch>
        </p:blipFill>
        <p:spPr>
          <a:xfrm>
            <a:off x="545282" y="2005741"/>
            <a:ext cx="10964471" cy="2440423"/>
          </a:xfrm>
          <a:prstGeom prst="rect">
            <a:avLst/>
          </a:prstGeom>
        </p:spPr>
      </p:pic>
    </p:spTree>
    <p:extLst>
      <p:ext uri="{BB962C8B-B14F-4D97-AF65-F5344CB8AC3E}">
        <p14:creationId xmlns:p14="http://schemas.microsoft.com/office/powerpoint/2010/main" val="3591254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a:xfrm>
            <a:off x="1754929" y="433451"/>
            <a:ext cx="7925965" cy="495300"/>
          </a:xfrm>
        </p:spPr>
        <p:txBody>
          <a:bodyPr/>
          <a:lstStyle/>
          <a:p>
            <a:r>
              <a:rPr lang="en-US" dirty="0"/>
              <a:t>ArcGIS Enterprise Experience Builder</a:t>
            </a:r>
            <a:br>
              <a:rPr lang="en-US" dirty="0"/>
            </a:br>
            <a:r>
              <a:rPr lang="en-US" dirty="0"/>
              <a:t>       </a:t>
            </a:r>
            <a:r>
              <a:rPr lang="en-US" sz="1800" dirty="0"/>
              <a:t>(Default Layout View for Foldable Theme)</a:t>
            </a:r>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533" y="341336"/>
            <a:ext cx="679529" cy="6795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9B6309D-6303-40C0-A40E-323ACD0E8C2C}"/>
              </a:ext>
            </a:extLst>
          </p:cNvPr>
          <p:cNvPicPr>
            <a:picLocks noChangeAspect="1"/>
          </p:cNvPicPr>
          <p:nvPr/>
        </p:nvPicPr>
        <p:blipFill>
          <a:blip r:embed="rId3"/>
          <a:stretch>
            <a:fillRect/>
          </a:stretch>
        </p:blipFill>
        <p:spPr>
          <a:xfrm>
            <a:off x="778812" y="1177588"/>
            <a:ext cx="10042986" cy="5063558"/>
          </a:xfrm>
          <a:prstGeom prst="rect">
            <a:avLst/>
          </a:prstGeom>
        </p:spPr>
      </p:pic>
    </p:spTree>
    <p:extLst>
      <p:ext uri="{BB962C8B-B14F-4D97-AF65-F5344CB8AC3E}">
        <p14:creationId xmlns:p14="http://schemas.microsoft.com/office/powerpoint/2010/main" val="296600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a:xfrm>
            <a:off x="2828720" y="525565"/>
            <a:ext cx="4939486" cy="495300"/>
          </a:xfrm>
        </p:spPr>
        <p:txBody>
          <a:bodyPr/>
          <a:lstStyle/>
          <a:p>
            <a:r>
              <a:rPr lang="en-US" dirty="0"/>
              <a:t>ArcGIS Experience Builder</a:t>
            </a:r>
            <a:br>
              <a:rPr lang="en-US" dirty="0"/>
            </a:br>
            <a:r>
              <a:rPr lang="en-US" dirty="0"/>
              <a:t>      </a:t>
            </a:r>
            <a:endParaRPr lang="en-US" sz="1800" dirty="0"/>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663" y="249057"/>
            <a:ext cx="679529" cy="6795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C1C973B-F43B-465F-B244-515B048A4A21}"/>
              </a:ext>
            </a:extLst>
          </p:cNvPr>
          <p:cNvPicPr>
            <a:picLocks noChangeAspect="1"/>
          </p:cNvPicPr>
          <p:nvPr/>
        </p:nvPicPr>
        <p:blipFill>
          <a:blip r:embed="rId3"/>
          <a:stretch>
            <a:fillRect/>
          </a:stretch>
        </p:blipFill>
        <p:spPr>
          <a:xfrm>
            <a:off x="808663" y="2084785"/>
            <a:ext cx="6061921" cy="1432723"/>
          </a:xfrm>
          <a:prstGeom prst="rect">
            <a:avLst/>
          </a:prstGeom>
        </p:spPr>
      </p:pic>
      <p:sp>
        <p:nvSpPr>
          <p:cNvPr id="7" name="TextBox 6">
            <a:extLst>
              <a:ext uri="{FF2B5EF4-FFF2-40B4-BE49-F238E27FC236}">
                <a16:creationId xmlns:a16="http://schemas.microsoft.com/office/drawing/2014/main" id="{FCC63396-4BF3-4905-BBFF-5F9CA27C0D0F}"/>
              </a:ext>
            </a:extLst>
          </p:cNvPr>
          <p:cNvSpPr txBox="1"/>
          <p:nvPr/>
        </p:nvSpPr>
        <p:spPr>
          <a:xfrm>
            <a:off x="686533" y="1229659"/>
            <a:ext cx="9770334" cy="646331"/>
          </a:xfrm>
          <a:prstGeom prst="rect">
            <a:avLst/>
          </a:prstGeom>
          <a:noFill/>
        </p:spPr>
        <p:txBody>
          <a:bodyPr wrap="square" rtlCol="0">
            <a:spAutoFit/>
          </a:bodyPr>
          <a:lstStyle/>
          <a:p>
            <a:r>
              <a:rPr lang="en-US" dirty="0">
                <a:solidFill>
                  <a:schemeClr val="bg1">
                    <a:lumMod val="85000"/>
                  </a:schemeClr>
                </a:solidFill>
              </a:rPr>
              <a:t>After you name you app, go to your Portal for ArcGIS or ArcGIS online My Content page.  You will see your named Experience Builder app classified as “Web Experience”</a:t>
            </a:r>
          </a:p>
        </p:txBody>
      </p:sp>
    </p:spTree>
    <p:extLst>
      <p:ext uri="{BB962C8B-B14F-4D97-AF65-F5344CB8AC3E}">
        <p14:creationId xmlns:p14="http://schemas.microsoft.com/office/powerpoint/2010/main" val="525834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a:xfrm>
            <a:off x="2182767" y="433286"/>
            <a:ext cx="7514906" cy="495300"/>
          </a:xfrm>
        </p:spPr>
        <p:txBody>
          <a:bodyPr/>
          <a:lstStyle/>
          <a:p>
            <a:r>
              <a:rPr lang="en-US" dirty="0"/>
              <a:t>ArcGIS Integrated Experience Builder</a:t>
            </a:r>
            <a:br>
              <a:rPr lang="en-US" dirty="0"/>
            </a:br>
            <a:r>
              <a:rPr lang="en-US" dirty="0"/>
              <a:t>      </a:t>
            </a:r>
            <a:endParaRPr lang="en-US" sz="1800" dirty="0"/>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663" y="249057"/>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CC63396-4BF3-4905-BBFF-5F9CA27C0D0F}"/>
              </a:ext>
            </a:extLst>
          </p:cNvPr>
          <p:cNvSpPr txBox="1"/>
          <p:nvPr/>
        </p:nvSpPr>
        <p:spPr>
          <a:xfrm>
            <a:off x="686533" y="1229659"/>
            <a:ext cx="9770334" cy="923330"/>
          </a:xfrm>
          <a:prstGeom prst="rect">
            <a:avLst/>
          </a:prstGeom>
          <a:noFill/>
        </p:spPr>
        <p:txBody>
          <a:bodyPr wrap="square" rtlCol="0">
            <a:spAutoFit/>
          </a:bodyPr>
          <a:lstStyle/>
          <a:p>
            <a:r>
              <a:rPr lang="en-US" dirty="0">
                <a:solidFill>
                  <a:schemeClr val="bg1">
                    <a:lumMod val="85000"/>
                  </a:schemeClr>
                </a:solidFill>
              </a:rPr>
              <a:t>Let’s Quickly go over the some of Experience Builder interface tools and elements and build a quick integrated app. Most of the feature are self explanatory so I encourage you to explore on your own time</a:t>
            </a:r>
          </a:p>
        </p:txBody>
      </p:sp>
    </p:spTree>
    <p:extLst>
      <p:ext uri="{BB962C8B-B14F-4D97-AF65-F5344CB8AC3E}">
        <p14:creationId xmlns:p14="http://schemas.microsoft.com/office/powerpoint/2010/main" val="2630100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a:xfrm>
            <a:off x="855677" y="3030103"/>
            <a:ext cx="11148969" cy="495300"/>
          </a:xfrm>
        </p:spPr>
        <p:txBody>
          <a:bodyPr/>
          <a:lstStyle/>
          <a:p>
            <a:r>
              <a:rPr lang="en-US" sz="3200" dirty="0"/>
              <a:t>Experience Builder Developer Edition </a:t>
            </a:r>
            <a:br>
              <a:rPr lang="en-US" sz="3200" dirty="0"/>
            </a:br>
            <a:r>
              <a:rPr lang="en-US" sz="3200" dirty="0"/>
              <a:t>               (part 1 – The SETUP)</a:t>
            </a:r>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9164" y="597297"/>
            <a:ext cx="1737886" cy="173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409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Registration for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9" y="956345"/>
            <a:ext cx="11776513" cy="3139321"/>
          </a:xfrm>
          <a:prstGeom prst="rect">
            <a:avLst/>
          </a:prstGeom>
          <a:noFill/>
        </p:spPr>
        <p:txBody>
          <a:bodyPr wrap="square" rtlCol="0">
            <a:spAutoFit/>
          </a:bodyPr>
          <a:lstStyle/>
          <a:p>
            <a:r>
              <a:rPr lang="en-US" dirty="0">
                <a:solidFill>
                  <a:schemeClr val="bg1">
                    <a:lumMod val="95000"/>
                  </a:schemeClr>
                </a:solidFill>
              </a:rPr>
              <a:t>Registration Info obtained from the following: </a:t>
            </a:r>
            <a:r>
              <a:rPr lang="en-US" dirty="0">
                <a:solidFill>
                  <a:schemeClr val="tx2">
                    <a:lumMod val="40000"/>
                    <a:lumOff val="60000"/>
                  </a:schemeClr>
                </a:solidFill>
              </a:rPr>
              <a:t>https://developers.arcgis.com/experience-builder/guide/install-guide/ </a:t>
            </a:r>
          </a:p>
          <a:p>
            <a:endParaRPr lang="en-US" dirty="0">
              <a:solidFill>
                <a:schemeClr val="bg1">
                  <a:lumMod val="95000"/>
                </a:schemeClr>
              </a:solidFill>
            </a:endParaRPr>
          </a:p>
          <a:p>
            <a:pPr marL="285750" indent="-285750">
              <a:buFont typeface="Wingdings" panose="05000000000000000000" pitchFamily="2" charset="2"/>
              <a:buChar char="Ø"/>
            </a:pPr>
            <a:r>
              <a:rPr lang="en-US" dirty="0">
                <a:solidFill>
                  <a:schemeClr val="bg1">
                    <a:lumMod val="95000"/>
                  </a:schemeClr>
                </a:solidFill>
              </a:rPr>
              <a:t>Log into you ArcGIS Online Account</a:t>
            </a:r>
          </a:p>
          <a:p>
            <a:pPr marL="742950" lvl="1" indent="-285750">
              <a:buFont typeface="Wingdings" panose="05000000000000000000" pitchFamily="2" charset="2"/>
              <a:buChar char="Ø"/>
            </a:pPr>
            <a:r>
              <a:rPr lang="en-US" dirty="0">
                <a:solidFill>
                  <a:schemeClr val="bg1">
                    <a:lumMod val="95000"/>
                  </a:schemeClr>
                </a:solidFill>
              </a:rPr>
              <a:t>For our U of M account, was go here: </a:t>
            </a:r>
            <a:r>
              <a:rPr lang="en-US" sz="1800" dirty="0">
                <a:effectLst/>
                <a:latin typeface="Calibri" panose="020F0502020204030204" pitchFamily="34" charset="0"/>
                <a:ea typeface="Calibri" panose="020F0502020204030204" pitchFamily="34" charset="0"/>
              </a:rPr>
              <a:t> </a:t>
            </a:r>
            <a:r>
              <a:rPr lang="en-US" sz="1800" u="sng" dirty="0">
                <a:solidFill>
                  <a:schemeClr val="tx2">
                    <a:lumMod val="40000"/>
                    <a:lumOff val="60000"/>
                  </a:schemeClr>
                </a:solidFill>
                <a:effectLst/>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https://umn.maps.arcgis.com</a:t>
            </a:r>
            <a:endParaRPr lang="en-US" sz="1800" u="sng" dirty="0">
              <a:solidFill>
                <a:schemeClr val="tx2">
                  <a:lumMod val="40000"/>
                  <a:lumOff val="60000"/>
                </a:schemeClr>
              </a:solidFill>
              <a:effectLst/>
              <a:latin typeface="Calibri" panose="020F0502020204030204" pitchFamily="34" charset="0"/>
              <a:ea typeface="Calibri" panose="020F0502020204030204" pitchFamily="34" charset="0"/>
            </a:endParaRPr>
          </a:p>
          <a:p>
            <a:pPr marL="742950" lvl="1" indent="-285750">
              <a:buFont typeface="Wingdings" panose="05000000000000000000" pitchFamily="2" charset="2"/>
              <a:buChar char="Ø"/>
            </a:pPr>
            <a:r>
              <a:rPr lang="en-US" dirty="0">
                <a:solidFill>
                  <a:schemeClr val="bg1"/>
                </a:solidFill>
                <a:latin typeface="Calibri" panose="020F0502020204030204" pitchFamily="34" charset="0"/>
              </a:rPr>
              <a:t>Click Sign In in upper right of home page</a:t>
            </a:r>
          </a:p>
          <a:p>
            <a:pPr marL="742950" lvl="1" indent="-285750">
              <a:buFont typeface="Wingdings" panose="05000000000000000000" pitchFamily="2" charset="2"/>
              <a:buChar char="Ø"/>
            </a:pPr>
            <a:r>
              <a:rPr lang="en-US" dirty="0">
                <a:solidFill>
                  <a:schemeClr val="bg1"/>
                </a:solidFill>
                <a:latin typeface="Calibri" panose="020F0502020204030204" pitchFamily="34" charset="0"/>
              </a:rPr>
              <a:t>Click ArcGIS Login and enter provided credentials by U of M GIS Staff</a:t>
            </a:r>
          </a:p>
          <a:p>
            <a:pPr marL="285750" indent="-285750">
              <a:buFont typeface="Wingdings" panose="05000000000000000000" pitchFamily="2" charset="2"/>
              <a:buChar char="Ø"/>
            </a:pPr>
            <a:r>
              <a:rPr lang="en-US" dirty="0">
                <a:solidFill>
                  <a:schemeClr val="bg1"/>
                </a:solidFill>
                <a:latin typeface="Calibri" panose="020F0502020204030204" pitchFamily="34" charset="0"/>
              </a:rPr>
              <a:t>Then Click on “Content” and then “My Content” </a:t>
            </a:r>
          </a:p>
          <a:p>
            <a:pPr marL="285750" indent="-285750">
              <a:buFont typeface="Wingdings" panose="05000000000000000000" pitchFamily="2" charset="2"/>
              <a:buChar char="Ø"/>
            </a:pPr>
            <a:r>
              <a:rPr lang="en-US" dirty="0">
                <a:solidFill>
                  <a:schemeClr val="bg1"/>
                </a:solidFill>
                <a:latin typeface="Calibri" panose="020F0502020204030204" pitchFamily="34" charset="0"/>
              </a:rPr>
              <a:t>Click “Add Item” and Select “An Application”</a:t>
            </a: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1E6831C6-A65A-45D7-9F79-BF9DFC5EBD48}"/>
              </a:ext>
            </a:extLst>
          </p:cNvPr>
          <p:cNvPicPr>
            <a:picLocks noChangeAspect="1"/>
          </p:cNvPicPr>
          <p:nvPr/>
        </p:nvPicPr>
        <p:blipFill>
          <a:blip r:embed="rId3"/>
          <a:stretch>
            <a:fillRect/>
          </a:stretch>
        </p:blipFill>
        <p:spPr>
          <a:xfrm>
            <a:off x="5415190" y="3061410"/>
            <a:ext cx="4592876" cy="3082331"/>
          </a:xfrm>
          <a:prstGeom prst="rect">
            <a:avLst/>
          </a:prstGeom>
        </p:spPr>
      </p:pic>
    </p:spTree>
    <p:extLst>
      <p:ext uri="{BB962C8B-B14F-4D97-AF65-F5344CB8AC3E}">
        <p14:creationId xmlns:p14="http://schemas.microsoft.com/office/powerpoint/2010/main" val="3910798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Registration for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9" y="956345"/>
            <a:ext cx="5627383"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1">
                    <a:lumMod val="95000"/>
                  </a:schemeClr>
                </a:solidFill>
              </a:rPr>
              <a:t>Click on Settings</a:t>
            </a:r>
          </a:p>
          <a:p>
            <a:pPr marL="285750" indent="-285750">
              <a:buFont typeface="Wingdings" panose="05000000000000000000" pitchFamily="2" charset="2"/>
              <a:buChar char="Ø"/>
            </a:pPr>
            <a:r>
              <a:rPr lang="en-US" dirty="0">
                <a:solidFill>
                  <a:schemeClr val="bg1">
                    <a:lumMod val="95000"/>
                  </a:schemeClr>
                </a:solidFill>
              </a:rPr>
              <a:t>Scroll down to Application section and hit “Update”</a:t>
            </a:r>
          </a:p>
          <a:p>
            <a:pPr marL="285750" indent="-285750">
              <a:buFont typeface="Wingdings" panose="05000000000000000000" pitchFamily="2" charset="2"/>
              <a:buChar char="Ø"/>
            </a:pPr>
            <a:r>
              <a:rPr lang="en-US" dirty="0">
                <a:solidFill>
                  <a:schemeClr val="bg1">
                    <a:lumMod val="95000"/>
                  </a:schemeClr>
                </a:solidFill>
              </a:rPr>
              <a:t>On “Registered Info” dialog box, enter </a:t>
            </a:r>
            <a:r>
              <a:rPr lang="en-US" dirty="0">
                <a:solidFill>
                  <a:schemeClr val="tx2">
                    <a:lumMod val="40000"/>
                    <a:lumOff val="60000"/>
                  </a:schemeClr>
                </a:solidFill>
                <a:hlinkClick r:id="rId2">
                  <a:extLst>
                    <a:ext uri="{A12FA001-AC4F-418D-AE19-62706E023703}">
                      <ahyp:hlinkClr xmlns:ahyp="http://schemas.microsoft.com/office/drawing/2018/hyperlinkcolor" val="tx"/>
                    </a:ext>
                  </a:extLst>
                </a:hlinkClick>
              </a:rPr>
              <a:t>https://localhost:3001/</a:t>
            </a:r>
            <a:r>
              <a:rPr lang="en-US" dirty="0">
                <a:solidFill>
                  <a:schemeClr val="tx2">
                    <a:lumMod val="40000"/>
                    <a:lumOff val="60000"/>
                  </a:schemeClr>
                </a:solidFill>
              </a:rPr>
              <a:t> </a:t>
            </a:r>
            <a:r>
              <a:rPr lang="en-US" dirty="0">
                <a:solidFill>
                  <a:schemeClr val="bg1">
                    <a:lumMod val="95000"/>
                  </a:schemeClr>
                </a:solidFill>
              </a:rPr>
              <a:t>and hit “Add” then “Update”</a:t>
            </a:r>
          </a:p>
          <a:p>
            <a:pPr marL="285750" indent="-285750">
              <a:buFont typeface="Wingdings" panose="05000000000000000000" pitchFamily="2" charset="2"/>
              <a:buChar char="Ø"/>
            </a:pPr>
            <a:r>
              <a:rPr lang="en-US" dirty="0">
                <a:solidFill>
                  <a:schemeClr val="bg1">
                    <a:lumMod val="95000"/>
                  </a:schemeClr>
                </a:solidFill>
              </a:rPr>
              <a:t>Copy and paste App ID to notepad or notepad++ for this will be needed when connecting the first time to AGOL via Experience Builder</a:t>
            </a: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6" name="Picture 5">
            <a:extLst>
              <a:ext uri="{FF2B5EF4-FFF2-40B4-BE49-F238E27FC236}">
                <a16:creationId xmlns:a16="http://schemas.microsoft.com/office/drawing/2014/main" id="{60A5236D-A270-439A-9151-2019E812FD9B}"/>
              </a:ext>
            </a:extLst>
          </p:cNvPr>
          <p:cNvPicPr>
            <a:picLocks noChangeAspect="1"/>
          </p:cNvPicPr>
          <p:nvPr/>
        </p:nvPicPr>
        <p:blipFill>
          <a:blip r:embed="rId3"/>
          <a:stretch>
            <a:fillRect/>
          </a:stretch>
        </p:blipFill>
        <p:spPr>
          <a:xfrm>
            <a:off x="5989586" y="1259576"/>
            <a:ext cx="6132505" cy="1291659"/>
          </a:xfrm>
          <a:prstGeom prst="rect">
            <a:avLst/>
          </a:prstGeom>
        </p:spPr>
      </p:pic>
      <p:pic>
        <p:nvPicPr>
          <p:cNvPr id="8" name="Picture 7">
            <a:extLst>
              <a:ext uri="{FF2B5EF4-FFF2-40B4-BE49-F238E27FC236}">
                <a16:creationId xmlns:a16="http://schemas.microsoft.com/office/drawing/2014/main" id="{71DF7318-3232-4F8D-89A0-E2E9AC98F814}"/>
              </a:ext>
            </a:extLst>
          </p:cNvPr>
          <p:cNvPicPr>
            <a:picLocks noChangeAspect="1"/>
          </p:cNvPicPr>
          <p:nvPr/>
        </p:nvPicPr>
        <p:blipFill>
          <a:blip r:embed="rId4"/>
          <a:stretch>
            <a:fillRect/>
          </a:stretch>
        </p:blipFill>
        <p:spPr>
          <a:xfrm>
            <a:off x="3989221" y="3125011"/>
            <a:ext cx="4668216" cy="1755531"/>
          </a:xfrm>
          <a:prstGeom prst="rect">
            <a:avLst/>
          </a:prstGeom>
        </p:spPr>
      </p:pic>
      <p:pic>
        <p:nvPicPr>
          <p:cNvPr id="12" name="Picture 11">
            <a:extLst>
              <a:ext uri="{FF2B5EF4-FFF2-40B4-BE49-F238E27FC236}">
                <a16:creationId xmlns:a16="http://schemas.microsoft.com/office/drawing/2014/main" id="{BBEECF53-5620-41C4-81B5-E16AB208FAD7}"/>
              </a:ext>
            </a:extLst>
          </p:cNvPr>
          <p:cNvPicPr>
            <a:picLocks noChangeAspect="1"/>
          </p:cNvPicPr>
          <p:nvPr/>
        </p:nvPicPr>
        <p:blipFill>
          <a:blip r:embed="rId5"/>
          <a:stretch>
            <a:fillRect/>
          </a:stretch>
        </p:blipFill>
        <p:spPr>
          <a:xfrm>
            <a:off x="9055839" y="3580002"/>
            <a:ext cx="2951002" cy="2644861"/>
          </a:xfrm>
          <a:prstGeom prst="rect">
            <a:avLst/>
          </a:prstGeom>
        </p:spPr>
      </p:pic>
    </p:spTree>
    <p:extLst>
      <p:ext uri="{BB962C8B-B14F-4D97-AF65-F5344CB8AC3E}">
        <p14:creationId xmlns:p14="http://schemas.microsoft.com/office/powerpoint/2010/main" val="1581313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3416320"/>
          </a:xfrm>
          <a:prstGeom prst="rect">
            <a:avLst/>
          </a:prstGeom>
          <a:noFill/>
        </p:spPr>
        <p:txBody>
          <a:bodyPr wrap="square" rtlCol="0">
            <a:spAutoFit/>
          </a:bodyPr>
          <a:lstStyle/>
          <a:p>
            <a:pPr marL="285750" indent="-285750">
              <a:buFont typeface="Wingdings" panose="05000000000000000000" pitchFamily="2" charset="2"/>
              <a:buChar char="Ø"/>
            </a:pPr>
            <a:r>
              <a:rPr lang="en-US" sz="1600" b="0" i="0" dirty="0">
                <a:solidFill>
                  <a:schemeClr val="bg1"/>
                </a:solidFill>
                <a:effectLst/>
              </a:rPr>
              <a:t>Experience Builder runs on top of Node.js 12+.x, download and install Node.js (https://nodejs.org/en/download/) for your operating system. In our case, we will install LTS 64 bit Windows Installer (.</a:t>
            </a:r>
            <a:r>
              <a:rPr lang="en-US" sz="1600" b="0" i="0" dirty="0" err="1">
                <a:solidFill>
                  <a:schemeClr val="bg1"/>
                </a:solidFill>
                <a:effectLst/>
              </a:rPr>
              <a:t>msi</a:t>
            </a:r>
            <a:r>
              <a:rPr lang="en-US" sz="1600" b="0" i="0" dirty="0">
                <a:solidFill>
                  <a:schemeClr val="bg1"/>
                </a:solidFill>
                <a:effectLst/>
              </a:rPr>
              <a:t>).  Just use all defaults and quickly install Node.js</a:t>
            </a:r>
          </a:p>
          <a:p>
            <a:pPr marL="285750" indent="-285750">
              <a:buFont typeface="Wingdings" panose="05000000000000000000" pitchFamily="2" charset="2"/>
              <a:buChar char="Ø"/>
            </a:pPr>
            <a:r>
              <a:rPr lang="en-US" sz="1600" dirty="0">
                <a:solidFill>
                  <a:schemeClr val="bg1">
                    <a:lumMod val="95000"/>
                  </a:schemeClr>
                </a:solidFill>
              </a:rPr>
              <a:t> Download experience builder from the following: </a:t>
            </a:r>
            <a:r>
              <a:rPr lang="en-US" sz="1600" dirty="0">
                <a:solidFill>
                  <a:schemeClr val="tx2">
                    <a:lumMod val="40000"/>
                    <a:lumOff val="60000"/>
                  </a:schemeClr>
                </a:solidFill>
                <a:hlinkClick r:id="rId2">
                  <a:extLst>
                    <a:ext uri="{A12FA001-AC4F-418D-AE19-62706E023703}">
                      <ahyp:hlinkClr xmlns:ahyp="http://schemas.microsoft.com/office/drawing/2018/hyperlinkcolor" val="tx"/>
                    </a:ext>
                  </a:extLst>
                </a:hlinkClick>
              </a:rPr>
              <a:t>https://developers.arcgis.com/downloads/apis-and-sdks/?product=arcgis-experience-builder</a:t>
            </a:r>
            <a:endParaRPr lang="en-US" sz="1600" dirty="0">
              <a:solidFill>
                <a:schemeClr val="tx2">
                  <a:lumMod val="40000"/>
                  <a:lumOff val="60000"/>
                </a:schemeClr>
              </a:solidFill>
            </a:endParaRPr>
          </a:p>
          <a:p>
            <a:pPr marL="285750" indent="-285750">
              <a:buFont typeface="Wingdings" panose="05000000000000000000" pitchFamily="2" charset="2"/>
              <a:buChar char="Ø"/>
            </a:pPr>
            <a:r>
              <a:rPr lang="en-US" sz="1600" dirty="0">
                <a:solidFill>
                  <a:schemeClr val="bg1">
                    <a:lumMod val="95000"/>
                  </a:schemeClr>
                </a:solidFill>
              </a:rPr>
              <a:t>Who will likely be prompted to enter your ArcGIS Online (AGO) account info. Enter AGO username and password provided by U or M GIS Staff</a:t>
            </a:r>
          </a:p>
          <a:p>
            <a:pPr marL="285750" indent="-285750">
              <a:buFont typeface="Wingdings" panose="05000000000000000000" pitchFamily="2" charset="2"/>
              <a:buChar char="Ø"/>
            </a:pPr>
            <a:r>
              <a:rPr lang="en-US" sz="1600" dirty="0">
                <a:solidFill>
                  <a:schemeClr val="bg1">
                    <a:lumMod val="95000"/>
                  </a:schemeClr>
                </a:solidFill>
              </a:rPr>
              <a:t>On the downloads screen, scroll down and click on “arcgis-experience-builder-1.3.zip” or newer.  Download will then start. Once download complete, unzip (extract) to root of C: drive for this workshop</a:t>
            </a: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741BD735-64B2-4656-B979-A2AD776D5684}"/>
              </a:ext>
            </a:extLst>
          </p:cNvPr>
          <p:cNvPicPr>
            <a:picLocks noChangeAspect="1"/>
          </p:cNvPicPr>
          <p:nvPr/>
        </p:nvPicPr>
        <p:blipFill>
          <a:blip r:embed="rId3"/>
          <a:stretch>
            <a:fillRect/>
          </a:stretch>
        </p:blipFill>
        <p:spPr>
          <a:xfrm>
            <a:off x="70191" y="3429001"/>
            <a:ext cx="6965496" cy="2065788"/>
          </a:xfrm>
          <a:prstGeom prst="rect">
            <a:avLst/>
          </a:prstGeom>
        </p:spPr>
      </p:pic>
      <p:pic>
        <p:nvPicPr>
          <p:cNvPr id="11" name="Picture 10">
            <a:extLst>
              <a:ext uri="{FF2B5EF4-FFF2-40B4-BE49-F238E27FC236}">
                <a16:creationId xmlns:a16="http://schemas.microsoft.com/office/drawing/2014/main" id="{FCF65619-35BA-4505-B025-60F2D8F62700}"/>
              </a:ext>
            </a:extLst>
          </p:cNvPr>
          <p:cNvPicPr>
            <a:picLocks noChangeAspect="1"/>
          </p:cNvPicPr>
          <p:nvPr/>
        </p:nvPicPr>
        <p:blipFill>
          <a:blip r:embed="rId4"/>
          <a:stretch>
            <a:fillRect/>
          </a:stretch>
        </p:blipFill>
        <p:spPr>
          <a:xfrm>
            <a:off x="7146668" y="3462459"/>
            <a:ext cx="4975141" cy="2361501"/>
          </a:xfrm>
          <a:prstGeom prst="rect">
            <a:avLst/>
          </a:prstGeom>
        </p:spPr>
      </p:pic>
    </p:spTree>
    <p:extLst>
      <p:ext uri="{BB962C8B-B14F-4D97-AF65-F5344CB8AC3E}">
        <p14:creationId xmlns:p14="http://schemas.microsoft.com/office/powerpoint/2010/main" val="3542374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317009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Open Command or terminal window (easy way to open window in just type “</a:t>
            </a:r>
            <a:r>
              <a:rPr lang="en-US" sz="1600" dirty="0" err="1">
                <a:solidFill>
                  <a:schemeClr val="bg1"/>
                </a:solidFill>
              </a:rPr>
              <a:t>cmd</a:t>
            </a:r>
            <a:r>
              <a:rPr lang="en-US" sz="1600" dirty="0">
                <a:solidFill>
                  <a:schemeClr val="bg1"/>
                </a:solidFill>
              </a:rPr>
              <a:t>” in “type here to search” window and bottom of Windows screen and hit “enter”</a:t>
            </a:r>
          </a:p>
          <a:p>
            <a:pPr marL="285750" indent="-285750">
              <a:buFont typeface="Wingdings" panose="05000000000000000000" pitchFamily="2" charset="2"/>
              <a:buChar char="Ø"/>
            </a:pPr>
            <a:r>
              <a:rPr lang="en-US" sz="1600" dirty="0">
                <a:solidFill>
                  <a:schemeClr val="bg1"/>
                </a:solidFill>
              </a:rPr>
              <a:t>Navigate to server directory of Windows installation by typing the following command prompt:                                               cd /</a:t>
            </a:r>
            <a:r>
              <a:rPr lang="en-US" sz="1600" dirty="0" err="1">
                <a:solidFill>
                  <a:schemeClr val="bg1"/>
                </a:solidFill>
              </a:rPr>
              <a:t>arcgisexperiencebuilder</a:t>
            </a:r>
            <a:r>
              <a:rPr lang="en-US" sz="1600" dirty="0">
                <a:solidFill>
                  <a:schemeClr val="bg1"/>
                </a:solidFill>
              </a:rPr>
              <a:t>/server</a:t>
            </a:r>
          </a:p>
          <a:p>
            <a:pPr marL="285750" indent="-285750">
              <a:buFont typeface="Wingdings" panose="05000000000000000000" pitchFamily="2" charset="2"/>
              <a:buChar char="Ø"/>
            </a:pPr>
            <a:r>
              <a:rPr lang="en-US" sz="1600" dirty="0">
                <a:solidFill>
                  <a:schemeClr val="bg1"/>
                </a:solidFill>
              </a:rPr>
              <a:t>Then at the prompt type: </a:t>
            </a:r>
            <a:r>
              <a:rPr lang="en-US" sz="1600" dirty="0" err="1">
                <a:solidFill>
                  <a:schemeClr val="bg1"/>
                </a:solidFill>
              </a:rPr>
              <a:t>npm</a:t>
            </a:r>
            <a:r>
              <a:rPr lang="en-US" sz="1600" dirty="0">
                <a:solidFill>
                  <a:schemeClr val="bg1"/>
                </a:solidFill>
              </a:rPr>
              <a:t> ci  (this will install necessary modules)</a:t>
            </a:r>
          </a:p>
          <a:p>
            <a:pPr marL="285750" indent="-285750">
              <a:buFont typeface="Wingdings" panose="05000000000000000000" pitchFamily="2" charset="2"/>
              <a:buChar char="Ø"/>
            </a:pPr>
            <a:r>
              <a:rPr lang="en-US" sz="1600" dirty="0">
                <a:solidFill>
                  <a:schemeClr val="bg1"/>
                </a:solidFill>
              </a:rPr>
              <a:t>Then at the prompt type: </a:t>
            </a:r>
            <a:r>
              <a:rPr lang="en-US" sz="1600" dirty="0" err="1">
                <a:solidFill>
                  <a:schemeClr val="bg1"/>
                </a:solidFill>
              </a:rPr>
              <a:t>npm</a:t>
            </a:r>
            <a:r>
              <a:rPr lang="en-US" sz="1600" dirty="0">
                <a:solidFill>
                  <a:schemeClr val="bg1"/>
                </a:solidFill>
              </a:rPr>
              <a:t> start (this will start experience builder service)</a:t>
            </a:r>
          </a:p>
          <a:p>
            <a:pPr marL="285750" indent="-285750">
              <a:buFont typeface="Wingdings" panose="05000000000000000000" pitchFamily="2" charset="2"/>
              <a:buChar char="Ø"/>
            </a:pPr>
            <a:r>
              <a:rPr lang="en-US" sz="1600" dirty="0">
                <a:solidFill>
                  <a:schemeClr val="bg1"/>
                </a:solidFill>
              </a:rPr>
              <a:t>Open browser (Chrome for this workshop) at enter the following URL to launch EXB  </a:t>
            </a:r>
            <a:r>
              <a:rPr lang="en-US" sz="1600" b="0" i="0" dirty="0">
                <a:solidFill>
                  <a:schemeClr val="tx2">
                    <a:lumMod val="40000"/>
                    <a:lumOff val="60000"/>
                  </a:schemeClr>
                </a:solidFill>
                <a:effectLst/>
                <a:latin typeface="Courier New" panose="02070309020205020404" pitchFamily="49" charset="0"/>
              </a:rPr>
              <a:t>https://localhost:3001/</a:t>
            </a:r>
            <a:endParaRPr lang="en-US" sz="1600" dirty="0">
              <a:solidFill>
                <a:schemeClr val="tx2">
                  <a:lumMod val="40000"/>
                  <a:lumOff val="60000"/>
                </a:schemeClr>
              </a:solidFill>
            </a:endParaRPr>
          </a:p>
          <a:p>
            <a:pPr marL="285750" indent="-285750">
              <a:buFont typeface="Wingdings" panose="05000000000000000000" pitchFamily="2" charset="2"/>
              <a:buChar char="Ø"/>
            </a:pPr>
            <a:endParaRPr lang="en-US" sz="1600"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6" name="Picture 5">
            <a:extLst>
              <a:ext uri="{FF2B5EF4-FFF2-40B4-BE49-F238E27FC236}">
                <a16:creationId xmlns:a16="http://schemas.microsoft.com/office/drawing/2014/main" id="{75C2A680-AA10-4C7C-AE68-9BBA61BDE974}"/>
              </a:ext>
            </a:extLst>
          </p:cNvPr>
          <p:cNvPicPr>
            <a:picLocks noChangeAspect="1"/>
          </p:cNvPicPr>
          <p:nvPr/>
        </p:nvPicPr>
        <p:blipFill>
          <a:blip r:embed="rId2"/>
          <a:stretch>
            <a:fillRect/>
          </a:stretch>
        </p:blipFill>
        <p:spPr>
          <a:xfrm>
            <a:off x="338357" y="4260668"/>
            <a:ext cx="6666667" cy="1580952"/>
          </a:xfrm>
          <a:prstGeom prst="rect">
            <a:avLst/>
          </a:prstGeom>
        </p:spPr>
      </p:pic>
      <p:pic>
        <p:nvPicPr>
          <p:cNvPr id="8" name="Picture 7">
            <a:extLst>
              <a:ext uri="{FF2B5EF4-FFF2-40B4-BE49-F238E27FC236}">
                <a16:creationId xmlns:a16="http://schemas.microsoft.com/office/drawing/2014/main" id="{60B741CC-3023-498E-B4F6-FE0AF4CDFB5C}"/>
              </a:ext>
            </a:extLst>
          </p:cNvPr>
          <p:cNvPicPr>
            <a:picLocks noChangeAspect="1"/>
          </p:cNvPicPr>
          <p:nvPr/>
        </p:nvPicPr>
        <p:blipFill>
          <a:blip r:embed="rId3"/>
          <a:stretch>
            <a:fillRect/>
          </a:stretch>
        </p:blipFill>
        <p:spPr>
          <a:xfrm>
            <a:off x="7073494" y="4733938"/>
            <a:ext cx="4952381" cy="1390476"/>
          </a:xfrm>
          <a:prstGeom prst="rect">
            <a:avLst/>
          </a:prstGeom>
        </p:spPr>
      </p:pic>
    </p:spTree>
    <p:extLst>
      <p:ext uri="{BB962C8B-B14F-4D97-AF65-F5344CB8AC3E}">
        <p14:creationId xmlns:p14="http://schemas.microsoft.com/office/powerpoint/2010/main" val="1825690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F182-CD1F-4213-BA3F-901252C44344}"/>
              </a:ext>
            </a:extLst>
          </p:cNvPr>
          <p:cNvSpPr>
            <a:spLocks noGrp="1"/>
          </p:cNvSpPr>
          <p:nvPr>
            <p:ph type="title"/>
          </p:nvPr>
        </p:nvSpPr>
        <p:spPr/>
        <p:txBody>
          <a:bodyPr/>
          <a:lstStyle/>
          <a:p>
            <a:r>
              <a:rPr lang="en-US" dirty="0"/>
              <a:t>ArcGIS Experience Builder technologies</a:t>
            </a:r>
          </a:p>
        </p:txBody>
      </p:sp>
      <p:pic>
        <p:nvPicPr>
          <p:cNvPr id="2052" name="Picture 4" descr="Typescript Icon of Flat style - Available in SVG, PNG, EPS, AI &amp; Icon fonts">
            <a:extLst>
              <a:ext uri="{FF2B5EF4-FFF2-40B4-BE49-F238E27FC236}">
                <a16:creationId xmlns:a16="http://schemas.microsoft.com/office/drawing/2014/main" id="{29F79392-7EFB-43D6-9183-3D9BB5D9D9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6714" y="1709739"/>
            <a:ext cx="1519238" cy="15192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act.js for Beginners — Props and State Explained">
            <a:extLst>
              <a:ext uri="{FF2B5EF4-FFF2-40B4-BE49-F238E27FC236}">
                <a16:creationId xmlns:a16="http://schemas.microsoft.com/office/drawing/2014/main" id="{C9063E62-15B1-468E-9382-FC33DE47A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350" y="1709739"/>
            <a:ext cx="283845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itHub - OpenJSX/logo: Logo of JSX-IR">
            <a:extLst>
              <a:ext uri="{FF2B5EF4-FFF2-40B4-BE49-F238E27FC236}">
                <a16:creationId xmlns:a16="http://schemas.microsoft.com/office/drawing/2014/main" id="{CCB883A5-FA33-4EB8-8E73-9AE653F96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776" y="1757363"/>
            <a:ext cx="1562101" cy="15621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555886-623C-4845-BCE4-B21B6992B617}"/>
              </a:ext>
            </a:extLst>
          </p:cNvPr>
          <p:cNvPicPr>
            <a:picLocks noChangeAspect="1"/>
          </p:cNvPicPr>
          <p:nvPr/>
        </p:nvPicPr>
        <p:blipFill>
          <a:blip r:embed="rId5"/>
          <a:stretch>
            <a:fillRect/>
          </a:stretch>
        </p:blipFill>
        <p:spPr>
          <a:xfrm>
            <a:off x="8082054" y="1757363"/>
            <a:ext cx="2295717" cy="1471614"/>
          </a:xfrm>
          <a:prstGeom prst="rect">
            <a:avLst/>
          </a:prstGeom>
        </p:spPr>
      </p:pic>
      <p:sp>
        <p:nvSpPr>
          <p:cNvPr id="7" name="TextBox 6">
            <a:extLst>
              <a:ext uri="{FF2B5EF4-FFF2-40B4-BE49-F238E27FC236}">
                <a16:creationId xmlns:a16="http://schemas.microsoft.com/office/drawing/2014/main" id="{3FBD5467-8EBC-41B1-8F33-FE1F23F531B3}"/>
              </a:ext>
            </a:extLst>
          </p:cNvPr>
          <p:cNvSpPr txBox="1"/>
          <p:nvPr/>
        </p:nvSpPr>
        <p:spPr>
          <a:xfrm>
            <a:off x="471729" y="3743238"/>
            <a:ext cx="2052636" cy="1200329"/>
          </a:xfrm>
          <a:prstGeom prst="rect">
            <a:avLst/>
          </a:prstGeom>
          <a:noFill/>
        </p:spPr>
        <p:txBody>
          <a:bodyPr wrap="square" rtlCol="0">
            <a:spAutoFit/>
          </a:bodyPr>
          <a:lstStyle/>
          <a:p>
            <a:r>
              <a:rPr lang="en-US" dirty="0">
                <a:solidFill>
                  <a:schemeClr val="bg1"/>
                </a:solidFill>
              </a:rPr>
              <a:t>Superset of </a:t>
            </a:r>
            <a:r>
              <a:rPr lang="en-US" dirty="0" err="1">
                <a:solidFill>
                  <a:schemeClr val="bg1"/>
                </a:solidFill>
              </a:rPr>
              <a:t>Javascript</a:t>
            </a:r>
            <a:r>
              <a:rPr lang="en-US" dirty="0">
                <a:solidFill>
                  <a:schemeClr val="bg1"/>
                </a:solidFill>
              </a:rPr>
              <a:t>  used to develop widgets</a:t>
            </a:r>
          </a:p>
        </p:txBody>
      </p:sp>
      <p:sp>
        <p:nvSpPr>
          <p:cNvPr id="14" name="TextBox 13">
            <a:extLst>
              <a:ext uri="{FF2B5EF4-FFF2-40B4-BE49-F238E27FC236}">
                <a16:creationId xmlns:a16="http://schemas.microsoft.com/office/drawing/2014/main" id="{088FE881-DE4A-4479-A725-B0139DF62C2B}"/>
              </a:ext>
            </a:extLst>
          </p:cNvPr>
          <p:cNvSpPr txBox="1"/>
          <p:nvPr/>
        </p:nvSpPr>
        <p:spPr>
          <a:xfrm>
            <a:off x="2900489" y="3627190"/>
            <a:ext cx="2052636" cy="923330"/>
          </a:xfrm>
          <a:prstGeom prst="rect">
            <a:avLst/>
          </a:prstGeom>
          <a:noFill/>
        </p:spPr>
        <p:txBody>
          <a:bodyPr wrap="square" rtlCol="0">
            <a:spAutoFit/>
          </a:bodyPr>
          <a:lstStyle/>
          <a:p>
            <a:r>
              <a:rPr lang="en-US" dirty="0">
                <a:solidFill>
                  <a:schemeClr val="bg1"/>
                </a:solidFill>
              </a:rPr>
              <a:t>JS library used for creating user interfaces</a:t>
            </a:r>
          </a:p>
        </p:txBody>
      </p:sp>
      <p:sp>
        <p:nvSpPr>
          <p:cNvPr id="15" name="TextBox 14">
            <a:extLst>
              <a:ext uri="{FF2B5EF4-FFF2-40B4-BE49-F238E27FC236}">
                <a16:creationId xmlns:a16="http://schemas.microsoft.com/office/drawing/2014/main" id="{614C56BC-A016-4672-AB2D-30292F8C7E47}"/>
              </a:ext>
            </a:extLst>
          </p:cNvPr>
          <p:cNvSpPr txBox="1"/>
          <p:nvPr/>
        </p:nvSpPr>
        <p:spPr>
          <a:xfrm>
            <a:off x="5688413" y="3627190"/>
            <a:ext cx="2052636" cy="1477328"/>
          </a:xfrm>
          <a:prstGeom prst="rect">
            <a:avLst/>
          </a:prstGeom>
          <a:noFill/>
        </p:spPr>
        <p:txBody>
          <a:bodyPr wrap="square" rtlCol="0">
            <a:spAutoFit/>
          </a:bodyPr>
          <a:lstStyle/>
          <a:p>
            <a:r>
              <a:rPr lang="en-US" dirty="0" err="1">
                <a:solidFill>
                  <a:schemeClr val="bg1"/>
                </a:solidFill>
              </a:rPr>
              <a:t>Javascript</a:t>
            </a:r>
            <a:r>
              <a:rPr lang="en-US" dirty="0">
                <a:solidFill>
                  <a:schemeClr val="bg1"/>
                </a:solidFill>
              </a:rPr>
              <a:t> xml – allows you to describe what widget UI should look like via React</a:t>
            </a:r>
          </a:p>
        </p:txBody>
      </p:sp>
      <p:sp>
        <p:nvSpPr>
          <p:cNvPr id="16" name="TextBox 15">
            <a:extLst>
              <a:ext uri="{FF2B5EF4-FFF2-40B4-BE49-F238E27FC236}">
                <a16:creationId xmlns:a16="http://schemas.microsoft.com/office/drawing/2014/main" id="{DDD7EE39-57C0-4D0A-B569-CB0F89745AE9}"/>
              </a:ext>
            </a:extLst>
          </p:cNvPr>
          <p:cNvSpPr txBox="1"/>
          <p:nvPr/>
        </p:nvSpPr>
        <p:spPr>
          <a:xfrm>
            <a:off x="8476337" y="3627190"/>
            <a:ext cx="2052636" cy="1200329"/>
          </a:xfrm>
          <a:prstGeom prst="rect">
            <a:avLst/>
          </a:prstGeom>
          <a:noFill/>
        </p:spPr>
        <p:txBody>
          <a:bodyPr wrap="square" rtlCol="0">
            <a:spAutoFit/>
          </a:bodyPr>
          <a:lstStyle/>
          <a:p>
            <a:r>
              <a:rPr lang="en-US" dirty="0">
                <a:solidFill>
                  <a:schemeClr val="bg1"/>
                </a:solidFill>
              </a:rPr>
              <a:t>Experience Builder’s JS library used to create widgets</a:t>
            </a:r>
          </a:p>
        </p:txBody>
      </p:sp>
    </p:spTree>
    <p:extLst>
      <p:ext uri="{BB962C8B-B14F-4D97-AF65-F5344CB8AC3E}">
        <p14:creationId xmlns:p14="http://schemas.microsoft.com/office/powerpoint/2010/main" val="2331523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292387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solidFill>
                  <a:schemeClr val="bg1"/>
                </a:solidFill>
              </a:rPr>
              <a:t>When Experience Builder is launched for the first time you may hit a landing page saying this site is insecure. Just hit advanced and proceed. For this workshop, SSL certs weren’t used so to the left of the URL it will say “Not secure” </a:t>
            </a:r>
          </a:p>
          <a:p>
            <a:pPr marL="285750" indent="-285750">
              <a:buFont typeface="Wingdings" panose="05000000000000000000" pitchFamily="2" charset="2"/>
              <a:buChar char="Ø"/>
            </a:pPr>
            <a:r>
              <a:rPr lang="en-US" sz="1600" dirty="0">
                <a:solidFill>
                  <a:schemeClr val="bg1"/>
                </a:solidFill>
              </a:rPr>
              <a:t>Then you will be prompted to enter your ArcGIS Online Account URL (Or portal URL if using enterprise) and also the client ID which is the app ID you copied to notepad or notepad ++ earlier</a:t>
            </a:r>
          </a:p>
          <a:p>
            <a:pPr marL="285750" indent="-285750">
              <a:buFont typeface="Wingdings" panose="05000000000000000000" pitchFamily="2" charset="2"/>
              <a:buChar char="Ø"/>
            </a:pPr>
            <a:r>
              <a:rPr lang="en-US" sz="1600" dirty="0">
                <a:solidFill>
                  <a:schemeClr val="bg1"/>
                </a:solidFill>
              </a:rPr>
              <a:t>Enter in this information and allow “request for Permission” and  you have successfully configured the server side of the developer edition of Experience Builder</a:t>
            </a:r>
          </a:p>
          <a:p>
            <a:pPr marL="285750" indent="-285750">
              <a:buFont typeface="Wingdings" panose="05000000000000000000" pitchFamily="2" charset="2"/>
              <a:buChar char="Ø"/>
            </a:pPr>
            <a:endParaRPr lang="en-US" sz="1600"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24F86FC1-F06C-4044-8143-2544ADD085AF}"/>
              </a:ext>
            </a:extLst>
          </p:cNvPr>
          <p:cNvPicPr>
            <a:picLocks noChangeAspect="1"/>
          </p:cNvPicPr>
          <p:nvPr/>
        </p:nvPicPr>
        <p:blipFill>
          <a:blip r:embed="rId2"/>
          <a:stretch>
            <a:fillRect/>
          </a:stretch>
        </p:blipFill>
        <p:spPr>
          <a:xfrm>
            <a:off x="223107" y="2632383"/>
            <a:ext cx="4557849" cy="1353765"/>
          </a:xfrm>
          <a:prstGeom prst="rect">
            <a:avLst/>
          </a:prstGeom>
        </p:spPr>
      </p:pic>
      <p:pic>
        <p:nvPicPr>
          <p:cNvPr id="9" name="Picture 8">
            <a:extLst>
              <a:ext uri="{FF2B5EF4-FFF2-40B4-BE49-F238E27FC236}">
                <a16:creationId xmlns:a16="http://schemas.microsoft.com/office/drawing/2014/main" id="{D36A700A-49C9-48F1-9285-64D4C7E4574B}"/>
              </a:ext>
            </a:extLst>
          </p:cNvPr>
          <p:cNvPicPr>
            <a:picLocks noChangeAspect="1"/>
          </p:cNvPicPr>
          <p:nvPr/>
        </p:nvPicPr>
        <p:blipFill>
          <a:blip r:embed="rId3"/>
          <a:stretch>
            <a:fillRect/>
          </a:stretch>
        </p:blipFill>
        <p:spPr>
          <a:xfrm>
            <a:off x="725999" y="4106603"/>
            <a:ext cx="2513319" cy="1962152"/>
          </a:xfrm>
          <a:prstGeom prst="rect">
            <a:avLst/>
          </a:prstGeom>
        </p:spPr>
      </p:pic>
      <p:pic>
        <p:nvPicPr>
          <p:cNvPr id="11" name="Picture 10">
            <a:extLst>
              <a:ext uri="{FF2B5EF4-FFF2-40B4-BE49-F238E27FC236}">
                <a16:creationId xmlns:a16="http://schemas.microsoft.com/office/drawing/2014/main" id="{1BD5F5AC-563D-4303-AEDD-325A8E997BF6}"/>
              </a:ext>
            </a:extLst>
          </p:cNvPr>
          <p:cNvPicPr>
            <a:picLocks noChangeAspect="1"/>
          </p:cNvPicPr>
          <p:nvPr/>
        </p:nvPicPr>
        <p:blipFill>
          <a:blip r:embed="rId4"/>
          <a:stretch>
            <a:fillRect/>
          </a:stretch>
        </p:blipFill>
        <p:spPr>
          <a:xfrm>
            <a:off x="4996099" y="2783384"/>
            <a:ext cx="6902853" cy="3181188"/>
          </a:xfrm>
          <a:prstGeom prst="rect">
            <a:avLst/>
          </a:prstGeom>
        </p:spPr>
      </p:pic>
    </p:spTree>
    <p:extLst>
      <p:ext uri="{BB962C8B-B14F-4D97-AF65-F5344CB8AC3E}">
        <p14:creationId xmlns:p14="http://schemas.microsoft.com/office/powerpoint/2010/main" val="1026061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Download, install, and configure Experience Builder</a:t>
            </a:r>
          </a:p>
        </p:txBody>
      </p:sp>
      <p:sp>
        <p:nvSpPr>
          <p:cNvPr id="3" name="TextBox 2">
            <a:extLst>
              <a:ext uri="{FF2B5EF4-FFF2-40B4-BE49-F238E27FC236}">
                <a16:creationId xmlns:a16="http://schemas.microsoft.com/office/drawing/2014/main" id="{40A3BD02-08B9-404D-AFF0-2B1E26904E9D}"/>
              </a:ext>
            </a:extLst>
          </p:cNvPr>
          <p:cNvSpPr txBox="1"/>
          <p:nvPr/>
        </p:nvSpPr>
        <p:spPr>
          <a:xfrm>
            <a:off x="177798" y="956345"/>
            <a:ext cx="11675845" cy="3170099"/>
          </a:xfrm>
          <a:prstGeom prst="rect">
            <a:avLst/>
          </a:prstGeom>
          <a:noFill/>
        </p:spPr>
        <p:txBody>
          <a:bodyPr wrap="square" rtlCol="0">
            <a:spAutoFit/>
          </a:bodyPr>
          <a:lstStyle/>
          <a:p>
            <a:r>
              <a:rPr lang="en-US" sz="1600" dirty="0">
                <a:solidFill>
                  <a:schemeClr val="bg1"/>
                </a:solidFill>
              </a:rPr>
              <a:t>At This point we are done installing and configuring EXB if we just want to use the build in GUI, but if this was the case we could have just used the integrated AGO or ArcGIS 10.8.1+ integrated version of Experience Builder.  We want to develop a custom widget so we will also need to do the Client install which will install a service to launch webpack to help with the bundling/loading of custom widgets and themes</a:t>
            </a:r>
          </a:p>
          <a:p>
            <a:pPr marL="285750" indent="-285750">
              <a:buFont typeface="Wingdings" panose="05000000000000000000" pitchFamily="2" charset="2"/>
              <a:buChar char="Ø"/>
            </a:pPr>
            <a:r>
              <a:rPr lang="en-US" sz="1600" dirty="0">
                <a:solidFill>
                  <a:schemeClr val="bg1"/>
                </a:solidFill>
              </a:rPr>
              <a:t>Open command prompt again and type the following at command prompt and hit enter: cd /</a:t>
            </a:r>
            <a:r>
              <a:rPr lang="en-US" sz="1600" dirty="0" err="1">
                <a:solidFill>
                  <a:schemeClr val="bg1"/>
                </a:solidFill>
              </a:rPr>
              <a:t>arcgisexperiencebuilder</a:t>
            </a:r>
            <a:r>
              <a:rPr lang="en-US" sz="1600" dirty="0">
                <a:solidFill>
                  <a:schemeClr val="bg1"/>
                </a:solidFill>
              </a:rPr>
              <a:t>/client</a:t>
            </a:r>
          </a:p>
          <a:p>
            <a:pPr marL="285750" indent="-285750">
              <a:buFont typeface="Wingdings" panose="05000000000000000000" pitchFamily="2" charset="2"/>
              <a:buChar char="Ø"/>
            </a:pPr>
            <a:r>
              <a:rPr lang="en-US" sz="1600" dirty="0">
                <a:solidFill>
                  <a:schemeClr val="bg1"/>
                </a:solidFill>
              </a:rPr>
              <a:t>Then type the following at the command prompt and hit enter: </a:t>
            </a:r>
            <a:r>
              <a:rPr lang="en-US" sz="1600" dirty="0" err="1">
                <a:solidFill>
                  <a:schemeClr val="bg1"/>
                </a:solidFill>
              </a:rPr>
              <a:t>npm</a:t>
            </a:r>
            <a:r>
              <a:rPr lang="en-US" sz="1600" dirty="0">
                <a:solidFill>
                  <a:schemeClr val="bg1"/>
                </a:solidFill>
              </a:rPr>
              <a:t> ci (this will install necessary modules)</a:t>
            </a:r>
          </a:p>
          <a:p>
            <a:pPr marL="285750" indent="-285750">
              <a:buFont typeface="Wingdings" panose="05000000000000000000" pitchFamily="2" charset="2"/>
              <a:buChar char="Ø"/>
            </a:pPr>
            <a:r>
              <a:rPr lang="en-US" sz="1600" dirty="0">
                <a:solidFill>
                  <a:schemeClr val="bg1"/>
                </a:solidFill>
              </a:rPr>
              <a:t>Once modules have been installed, type in the following at command prompt: </a:t>
            </a:r>
            <a:r>
              <a:rPr lang="en-US" sz="1600" dirty="0" err="1">
                <a:solidFill>
                  <a:schemeClr val="bg1"/>
                </a:solidFill>
              </a:rPr>
              <a:t>npm</a:t>
            </a:r>
            <a:r>
              <a:rPr lang="en-US" sz="1600" dirty="0">
                <a:solidFill>
                  <a:schemeClr val="bg1"/>
                </a:solidFill>
              </a:rPr>
              <a:t> start</a:t>
            </a:r>
          </a:p>
          <a:p>
            <a:pPr marL="285750" indent="-285750">
              <a:buFont typeface="Wingdings" panose="05000000000000000000" pitchFamily="2" charset="2"/>
              <a:buChar char="Ø"/>
            </a:pPr>
            <a:r>
              <a:rPr lang="en-US" sz="1600" dirty="0">
                <a:solidFill>
                  <a:schemeClr val="bg1"/>
                </a:solidFill>
              </a:rPr>
              <a:t>You can now start developing your custom widget</a:t>
            </a:r>
          </a:p>
          <a:p>
            <a:pPr marL="285750" indent="-285750">
              <a:buFont typeface="Wingdings" panose="05000000000000000000" pitchFamily="2" charset="2"/>
              <a:buChar char="Ø"/>
            </a:pPr>
            <a:endParaRPr lang="en-US" dirty="0">
              <a:solidFill>
                <a:schemeClr val="bg1">
                  <a:lumMod val="95000"/>
                </a:schemeClr>
              </a:solidFill>
            </a:endParaRPr>
          </a:p>
          <a:p>
            <a:pPr marL="285750" indent="-285750">
              <a:buFont typeface="Wingdings" panose="05000000000000000000" pitchFamily="2" charset="2"/>
              <a:buChar char="Ø"/>
            </a:pPr>
            <a:endParaRPr lang="en-US" dirty="0">
              <a:solidFill>
                <a:schemeClr val="bg1"/>
              </a:solidFill>
              <a:latin typeface="Calibri" panose="020F0502020204030204" pitchFamily="34" charset="0"/>
            </a:endParaRPr>
          </a:p>
          <a:p>
            <a:pPr marL="285750" indent="-285750">
              <a:buFont typeface="Wingdings" panose="05000000000000000000" pitchFamily="2" charset="2"/>
              <a:buChar char="Ø"/>
            </a:pPr>
            <a:endParaRPr lang="en-US" dirty="0">
              <a:solidFill>
                <a:schemeClr val="bg1"/>
              </a:solidFill>
            </a:endParaRPr>
          </a:p>
          <a:p>
            <a:pPr marL="285750" indent="-285750">
              <a:buFont typeface="Wingdings" panose="05000000000000000000" pitchFamily="2" charset="2"/>
              <a:buChar char="Ø"/>
            </a:pPr>
            <a:endParaRPr lang="en-US" dirty="0">
              <a:solidFill>
                <a:schemeClr val="bg1">
                  <a:lumMod val="95000"/>
                </a:schemeClr>
              </a:solidFill>
            </a:endParaRPr>
          </a:p>
        </p:txBody>
      </p:sp>
      <p:pic>
        <p:nvPicPr>
          <p:cNvPr id="5" name="Picture 4">
            <a:extLst>
              <a:ext uri="{FF2B5EF4-FFF2-40B4-BE49-F238E27FC236}">
                <a16:creationId xmlns:a16="http://schemas.microsoft.com/office/drawing/2014/main" id="{0FDE47B3-78DF-40CE-82CB-809217561CCB}"/>
              </a:ext>
            </a:extLst>
          </p:cNvPr>
          <p:cNvPicPr>
            <a:picLocks noChangeAspect="1"/>
          </p:cNvPicPr>
          <p:nvPr/>
        </p:nvPicPr>
        <p:blipFill>
          <a:blip r:embed="rId2"/>
          <a:stretch>
            <a:fillRect/>
          </a:stretch>
        </p:blipFill>
        <p:spPr>
          <a:xfrm>
            <a:off x="487333" y="3429000"/>
            <a:ext cx="4657143" cy="1019048"/>
          </a:xfrm>
          <a:prstGeom prst="rect">
            <a:avLst/>
          </a:prstGeom>
        </p:spPr>
      </p:pic>
      <p:pic>
        <p:nvPicPr>
          <p:cNvPr id="9" name="Picture 8">
            <a:extLst>
              <a:ext uri="{FF2B5EF4-FFF2-40B4-BE49-F238E27FC236}">
                <a16:creationId xmlns:a16="http://schemas.microsoft.com/office/drawing/2014/main" id="{AE5A8A9E-C652-4ED4-ABEA-2EF758C61996}"/>
              </a:ext>
            </a:extLst>
          </p:cNvPr>
          <p:cNvPicPr>
            <a:picLocks noChangeAspect="1"/>
          </p:cNvPicPr>
          <p:nvPr/>
        </p:nvPicPr>
        <p:blipFill>
          <a:blip r:embed="rId3"/>
          <a:stretch>
            <a:fillRect/>
          </a:stretch>
        </p:blipFill>
        <p:spPr>
          <a:xfrm>
            <a:off x="338357" y="4951267"/>
            <a:ext cx="5038095" cy="419048"/>
          </a:xfrm>
          <a:prstGeom prst="rect">
            <a:avLst/>
          </a:prstGeom>
        </p:spPr>
      </p:pic>
      <p:pic>
        <p:nvPicPr>
          <p:cNvPr id="11" name="Picture 10">
            <a:extLst>
              <a:ext uri="{FF2B5EF4-FFF2-40B4-BE49-F238E27FC236}">
                <a16:creationId xmlns:a16="http://schemas.microsoft.com/office/drawing/2014/main" id="{1D7B3922-D5AC-44F2-868F-66FBEC21972C}"/>
              </a:ext>
            </a:extLst>
          </p:cNvPr>
          <p:cNvPicPr>
            <a:picLocks noChangeAspect="1"/>
          </p:cNvPicPr>
          <p:nvPr/>
        </p:nvPicPr>
        <p:blipFill>
          <a:blip r:embed="rId4"/>
          <a:stretch>
            <a:fillRect/>
          </a:stretch>
        </p:blipFill>
        <p:spPr>
          <a:xfrm>
            <a:off x="5454011" y="3562801"/>
            <a:ext cx="6584323" cy="2090396"/>
          </a:xfrm>
          <a:prstGeom prst="rect">
            <a:avLst/>
          </a:prstGeom>
        </p:spPr>
      </p:pic>
    </p:spTree>
    <p:extLst>
      <p:ext uri="{BB962C8B-B14F-4D97-AF65-F5344CB8AC3E}">
        <p14:creationId xmlns:p14="http://schemas.microsoft.com/office/powerpoint/2010/main" val="2030634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Paul Takes Over</a:t>
            </a:r>
          </a:p>
        </p:txBody>
      </p:sp>
    </p:spTree>
    <p:extLst>
      <p:ext uri="{BB962C8B-B14F-4D97-AF65-F5344CB8AC3E}">
        <p14:creationId xmlns:p14="http://schemas.microsoft.com/office/powerpoint/2010/main" val="137037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Now on to that coding stuff</a:t>
            </a:r>
          </a:p>
        </p:txBody>
      </p:sp>
      <p:pic>
        <p:nvPicPr>
          <p:cNvPr id="4" name="Picture 3">
            <a:extLst>
              <a:ext uri="{FF2B5EF4-FFF2-40B4-BE49-F238E27FC236}">
                <a16:creationId xmlns:a16="http://schemas.microsoft.com/office/drawing/2014/main" id="{0584DE7F-9612-4E61-A1D7-B7F48F7FC2C3}"/>
              </a:ext>
            </a:extLst>
          </p:cNvPr>
          <p:cNvPicPr>
            <a:picLocks noChangeAspect="1"/>
          </p:cNvPicPr>
          <p:nvPr/>
        </p:nvPicPr>
        <p:blipFill>
          <a:blip r:embed="rId2"/>
          <a:stretch>
            <a:fillRect/>
          </a:stretch>
        </p:blipFill>
        <p:spPr>
          <a:xfrm>
            <a:off x="3372338" y="1143000"/>
            <a:ext cx="4572000" cy="4572000"/>
          </a:xfrm>
          <a:prstGeom prst="rect">
            <a:avLst/>
          </a:prstGeom>
        </p:spPr>
      </p:pic>
    </p:spTree>
    <p:extLst>
      <p:ext uri="{BB962C8B-B14F-4D97-AF65-F5344CB8AC3E}">
        <p14:creationId xmlns:p14="http://schemas.microsoft.com/office/powerpoint/2010/main" val="3555033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Under the hood</a:t>
            </a:r>
          </a:p>
        </p:txBody>
      </p:sp>
      <p:pic>
        <p:nvPicPr>
          <p:cNvPr id="8" name="Picture 2" descr="ArcGIS Experience Builder | Build &amp; Deploy Web Apps">
            <a:extLst>
              <a:ext uri="{FF2B5EF4-FFF2-40B4-BE49-F238E27FC236}">
                <a16:creationId xmlns:a16="http://schemas.microsoft.com/office/drawing/2014/main" id="{B069B698-4082-4F61-98B0-5FD3710E48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6265" y="2606158"/>
            <a:ext cx="1114474" cy="11144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rcGIS Web AppBuilder | Make Your Own Web App, No Coding Required">
            <a:extLst>
              <a:ext uri="{FF2B5EF4-FFF2-40B4-BE49-F238E27FC236}">
                <a16:creationId xmlns:a16="http://schemas.microsoft.com/office/drawing/2014/main" id="{2ED9C73A-24C2-42AE-92FE-43A24A546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696" y="2611260"/>
            <a:ext cx="1114474" cy="1114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62E17C-FACE-4FA6-A336-804485642323}"/>
              </a:ext>
            </a:extLst>
          </p:cNvPr>
          <p:cNvSpPr txBox="1"/>
          <p:nvPr/>
        </p:nvSpPr>
        <p:spPr>
          <a:xfrm>
            <a:off x="1606657" y="3898449"/>
            <a:ext cx="3598392" cy="1477328"/>
          </a:xfrm>
          <a:prstGeom prst="rect">
            <a:avLst/>
          </a:prstGeom>
          <a:noFill/>
        </p:spPr>
        <p:txBody>
          <a:bodyPr wrap="square" rtlCol="0">
            <a:spAutoFit/>
          </a:bodyPr>
          <a:lstStyle/>
          <a:p>
            <a:r>
              <a:rPr lang="en-US" dirty="0">
                <a:solidFill>
                  <a:schemeClr val="bg1"/>
                </a:solidFill>
              </a:rPr>
              <a:t>Web AppBuilder</a:t>
            </a:r>
          </a:p>
          <a:p>
            <a:pPr marL="285750" indent="-285750">
              <a:buFont typeface="Wingdings" panose="05000000000000000000" pitchFamily="2" charset="2"/>
              <a:buChar char="ü"/>
            </a:pPr>
            <a:r>
              <a:rPr lang="en-US" dirty="0">
                <a:solidFill>
                  <a:schemeClr val="bg1"/>
                </a:solidFill>
              </a:rPr>
              <a:t>JavaScript API 3.X</a:t>
            </a:r>
          </a:p>
          <a:p>
            <a:pPr marL="285750" indent="-285750">
              <a:buFont typeface="Wingdings" panose="05000000000000000000" pitchFamily="2" charset="2"/>
              <a:buChar char="ü"/>
            </a:pPr>
            <a:r>
              <a:rPr lang="en-US" dirty="0">
                <a:solidFill>
                  <a:schemeClr val="bg1"/>
                </a:solidFill>
              </a:rPr>
              <a:t>Dojo</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sp>
        <p:nvSpPr>
          <p:cNvPr id="11" name="TextBox 10">
            <a:extLst>
              <a:ext uri="{FF2B5EF4-FFF2-40B4-BE49-F238E27FC236}">
                <a16:creationId xmlns:a16="http://schemas.microsoft.com/office/drawing/2014/main" id="{D073C5AA-6DAF-4BF5-BDED-8083679658A5}"/>
              </a:ext>
            </a:extLst>
          </p:cNvPr>
          <p:cNvSpPr txBox="1"/>
          <p:nvPr/>
        </p:nvSpPr>
        <p:spPr>
          <a:xfrm>
            <a:off x="7455879" y="3878156"/>
            <a:ext cx="3227754" cy="1477328"/>
          </a:xfrm>
          <a:prstGeom prst="rect">
            <a:avLst/>
          </a:prstGeom>
          <a:noFill/>
        </p:spPr>
        <p:txBody>
          <a:bodyPr wrap="square" rtlCol="0">
            <a:spAutoFit/>
          </a:bodyPr>
          <a:lstStyle/>
          <a:p>
            <a:r>
              <a:rPr lang="en-US" dirty="0">
                <a:solidFill>
                  <a:schemeClr val="bg1"/>
                </a:solidFill>
              </a:rPr>
              <a:t>Experience Builder</a:t>
            </a:r>
          </a:p>
          <a:p>
            <a:pPr marL="285750" indent="-285750">
              <a:buFont typeface="Wingdings" panose="05000000000000000000" pitchFamily="2" charset="2"/>
              <a:buChar char="ü"/>
            </a:pPr>
            <a:r>
              <a:rPr lang="en-US" dirty="0">
                <a:solidFill>
                  <a:schemeClr val="bg1"/>
                </a:solidFill>
              </a:rPr>
              <a:t>JavaScript API 4.X</a:t>
            </a:r>
          </a:p>
          <a:p>
            <a:pPr marL="285750" indent="-285750">
              <a:buFont typeface="Wingdings" panose="05000000000000000000" pitchFamily="2" charset="2"/>
              <a:buChar char="ü"/>
            </a:pPr>
            <a:r>
              <a:rPr lang="en-US" dirty="0">
                <a:solidFill>
                  <a:schemeClr val="bg1"/>
                </a:solidFill>
              </a:rPr>
              <a:t>React</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pic>
        <p:nvPicPr>
          <p:cNvPr id="4" name="Picture 3" descr="A picture containing text&#10;&#10;Description automatically generated">
            <a:extLst>
              <a:ext uri="{FF2B5EF4-FFF2-40B4-BE49-F238E27FC236}">
                <a16:creationId xmlns:a16="http://schemas.microsoft.com/office/drawing/2014/main" id="{1BBD511E-A04D-4B85-8F55-A53731623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8361" y="685800"/>
            <a:ext cx="2789712" cy="2092284"/>
          </a:xfrm>
          <a:prstGeom prst="rect">
            <a:avLst/>
          </a:prstGeom>
        </p:spPr>
      </p:pic>
    </p:spTree>
    <p:extLst>
      <p:ext uri="{BB962C8B-B14F-4D97-AF65-F5344CB8AC3E}">
        <p14:creationId xmlns:p14="http://schemas.microsoft.com/office/powerpoint/2010/main" val="259648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Under the hood – In Detail</a:t>
            </a:r>
          </a:p>
        </p:txBody>
      </p:sp>
      <p:pic>
        <p:nvPicPr>
          <p:cNvPr id="4" name="Picture 3">
            <a:extLst>
              <a:ext uri="{FF2B5EF4-FFF2-40B4-BE49-F238E27FC236}">
                <a16:creationId xmlns:a16="http://schemas.microsoft.com/office/drawing/2014/main" id="{1DD53E13-BB4F-4537-90B6-DD203DAB02AB}"/>
              </a:ext>
            </a:extLst>
          </p:cNvPr>
          <p:cNvPicPr>
            <a:picLocks noChangeAspect="1"/>
          </p:cNvPicPr>
          <p:nvPr/>
        </p:nvPicPr>
        <p:blipFill>
          <a:blip r:embed="rId2"/>
          <a:stretch>
            <a:fillRect/>
          </a:stretch>
        </p:blipFill>
        <p:spPr>
          <a:xfrm>
            <a:off x="0" y="1006464"/>
            <a:ext cx="12192000" cy="5180973"/>
          </a:xfrm>
          <a:prstGeom prst="rect">
            <a:avLst/>
          </a:prstGeom>
        </p:spPr>
      </p:pic>
    </p:spTree>
    <p:extLst>
      <p:ext uri="{BB962C8B-B14F-4D97-AF65-F5344CB8AC3E}">
        <p14:creationId xmlns:p14="http://schemas.microsoft.com/office/powerpoint/2010/main" val="3434168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Understanding terms</a:t>
            </a:r>
          </a:p>
        </p:txBody>
      </p:sp>
      <p:pic>
        <p:nvPicPr>
          <p:cNvPr id="7" name="Picture 6" descr="A blue circle with black text&#10;&#10;Description automatically generated with medium confidence">
            <a:extLst>
              <a:ext uri="{FF2B5EF4-FFF2-40B4-BE49-F238E27FC236}">
                <a16:creationId xmlns:a16="http://schemas.microsoft.com/office/drawing/2014/main" id="{42A1BEA7-C143-4429-8688-0EA72C614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566" y="3342164"/>
            <a:ext cx="2843176" cy="2832799"/>
          </a:xfrm>
          <a:prstGeom prst="rect">
            <a:avLst/>
          </a:prstGeom>
        </p:spPr>
      </p:pic>
      <p:pic>
        <p:nvPicPr>
          <p:cNvPr id="23" name="Picture 22" descr="A screenshot of a computer&#10;&#10;Description automatically generated with low confidence">
            <a:extLst>
              <a:ext uri="{FF2B5EF4-FFF2-40B4-BE49-F238E27FC236}">
                <a16:creationId xmlns:a16="http://schemas.microsoft.com/office/drawing/2014/main" id="{6EB7AA36-CD2B-4DF6-8330-877A6DBBB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71" y="851819"/>
            <a:ext cx="4671698" cy="2324326"/>
          </a:xfrm>
          <a:prstGeom prst="rect">
            <a:avLst/>
          </a:prstGeom>
        </p:spPr>
      </p:pic>
      <p:pic>
        <p:nvPicPr>
          <p:cNvPr id="25" name="Picture 24" descr="Icon&#10;&#10;Description automatically generated with medium confidence">
            <a:extLst>
              <a:ext uri="{FF2B5EF4-FFF2-40B4-BE49-F238E27FC236}">
                <a16:creationId xmlns:a16="http://schemas.microsoft.com/office/drawing/2014/main" id="{C050DC5C-C61D-4175-97E9-CEBD8A4170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4037" y="1094917"/>
            <a:ext cx="1601192" cy="1838129"/>
          </a:xfrm>
          <a:prstGeom prst="rect">
            <a:avLst/>
          </a:prstGeom>
        </p:spPr>
      </p:pic>
      <p:pic>
        <p:nvPicPr>
          <p:cNvPr id="29" name="Picture 28" descr="Icon&#10;&#10;Description automatically generated">
            <a:extLst>
              <a:ext uri="{FF2B5EF4-FFF2-40B4-BE49-F238E27FC236}">
                <a16:creationId xmlns:a16="http://schemas.microsoft.com/office/drawing/2014/main" id="{D3F10784-1B4B-4C51-9872-A150A929D6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56255" y="1039691"/>
            <a:ext cx="1701247" cy="1838129"/>
          </a:xfrm>
          <a:prstGeom prst="rect">
            <a:avLst/>
          </a:prstGeom>
        </p:spPr>
      </p:pic>
      <p:pic>
        <p:nvPicPr>
          <p:cNvPr id="33" name="Picture 32" descr="Logo&#10;&#10;Description automatically generated">
            <a:extLst>
              <a:ext uri="{FF2B5EF4-FFF2-40B4-BE49-F238E27FC236}">
                <a16:creationId xmlns:a16="http://schemas.microsoft.com/office/drawing/2014/main" id="{A0D37365-A375-4E12-9E08-3B1F069211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0836" y="4377181"/>
            <a:ext cx="3526605" cy="1441128"/>
          </a:xfrm>
          <a:prstGeom prst="rect">
            <a:avLst/>
          </a:prstGeom>
        </p:spPr>
      </p:pic>
      <p:cxnSp>
        <p:nvCxnSpPr>
          <p:cNvPr id="35" name="Straight Arrow Connector 34">
            <a:extLst>
              <a:ext uri="{FF2B5EF4-FFF2-40B4-BE49-F238E27FC236}">
                <a16:creationId xmlns:a16="http://schemas.microsoft.com/office/drawing/2014/main" id="{ABD32223-4848-4A6E-8D84-B44056686C88}"/>
              </a:ext>
            </a:extLst>
          </p:cNvPr>
          <p:cNvCxnSpPr>
            <a:cxnSpLocks/>
          </p:cNvCxnSpPr>
          <p:nvPr/>
        </p:nvCxnSpPr>
        <p:spPr>
          <a:xfrm>
            <a:off x="4662754" y="3126432"/>
            <a:ext cx="0" cy="10994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97E7F0F-462A-4213-AAC5-737076608A30}"/>
              </a:ext>
            </a:extLst>
          </p:cNvPr>
          <p:cNvCxnSpPr>
            <a:cxnSpLocks/>
          </p:cNvCxnSpPr>
          <p:nvPr/>
        </p:nvCxnSpPr>
        <p:spPr>
          <a:xfrm flipH="1">
            <a:off x="3509983" y="4758563"/>
            <a:ext cx="63217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D7367CB-C326-4AD2-BA36-625CF2B8A29C}"/>
              </a:ext>
            </a:extLst>
          </p:cNvPr>
          <p:cNvCxnSpPr>
            <a:cxnSpLocks/>
          </p:cNvCxnSpPr>
          <p:nvPr/>
        </p:nvCxnSpPr>
        <p:spPr>
          <a:xfrm>
            <a:off x="5069391" y="1958755"/>
            <a:ext cx="1171431"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84386B8-69E0-47AE-A002-90BBFA7E4B5F}"/>
              </a:ext>
            </a:extLst>
          </p:cNvPr>
          <p:cNvCxnSpPr>
            <a:cxnSpLocks/>
            <a:endCxn id="29" idx="1"/>
          </p:cNvCxnSpPr>
          <p:nvPr/>
        </p:nvCxnSpPr>
        <p:spPr>
          <a:xfrm>
            <a:off x="8140319" y="1932354"/>
            <a:ext cx="1815936" cy="2640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DF79745A-C8BC-4521-A9CC-94E20A1E6825}"/>
              </a:ext>
            </a:extLst>
          </p:cNvPr>
          <p:cNvSpPr txBox="1"/>
          <p:nvPr/>
        </p:nvSpPr>
        <p:spPr>
          <a:xfrm>
            <a:off x="4204985" y="4296898"/>
            <a:ext cx="1171427" cy="923330"/>
          </a:xfrm>
          <a:prstGeom prst="rect">
            <a:avLst/>
          </a:prstGeom>
          <a:noFill/>
        </p:spPr>
        <p:txBody>
          <a:bodyPr wrap="square" rtlCol="0">
            <a:spAutoFit/>
          </a:bodyPr>
          <a:lstStyle/>
          <a:p>
            <a:r>
              <a:rPr lang="en-US" dirty="0">
                <a:solidFill>
                  <a:srgbClr val="FF0000"/>
                </a:solidFill>
              </a:rPr>
              <a:t>Optional Static Typing</a:t>
            </a:r>
          </a:p>
        </p:txBody>
      </p:sp>
      <p:sp>
        <p:nvSpPr>
          <p:cNvPr id="45" name="TextBox 44">
            <a:extLst>
              <a:ext uri="{FF2B5EF4-FFF2-40B4-BE49-F238E27FC236}">
                <a16:creationId xmlns:a16="http://schemas.microsoft.com/office/drawing/2014/main" id="{06E3029C-3C57-46C5-BFB5-CEF98C0C6755}"/>
              </a:ext>
            </a:extLst>
          </p:cNvPr>
          <p:cNvSpPr txBox="1"/>
          <p:nvPr/>
        </p:nvSpPr>
        <p:spPr>
          <a:xfrm>
            <a:off x="8143238" y="3631788"/>
            <a:ext cx="2742557" cy="646331"/>
          </a:xfrm>
          <a:prstGeom prst="rect">
            <a:avLst/>
          </a:prstGeom>
          <a:noFill/>
        </p:spPr>
        <p:txBody>
          <a:bodyPr wrap="square" rtlCol="0">
            <a:spAutoFit/>
          </a:bodyPr>
          <a:lstStyle/>
          <a:p>
            <a:r>
              <a:rPr lang="en-US" dirty="0">
                <a:solidFill>
                  <a:srgbClr val="FF0000"/>
                </a:solidFill>
              </a:rPr>
              <a:t>ESRI Developed JavaScript library</a:t>
            </a:r>
          </a:p>
        </p:txBody>
      </p:sp>
      <p:sp>
        <p:nvSpPr>
          <p:cNvPr id="46" name="TextBox 45">
            <a:extLst>
              <a:ext uri="{FF2B5EF4-FFF2-40B4-BE49-F238E27FC236}">
                <a16:creationId xmlns:a16="http://schemas.microsoft.com/office/drawing/2014/main" id="{2F9E596A-F541-4F05-B0BB-C18029BB4F37}"/>
              </a:ext>
            </a:extLst>
          </p:cNvPr>
          <p:cNvSpPr txBox="1"/>
          <p:nvPr/>
        </p:nvSpPr>
        <p:spPr>
          <a:xfrm>
            <a:off x="5069391" y="883223"/>
            <a:ext cx="1279159" cy="923330"/>
          </a:xfrm>
          <a:prstGeom prst="rect">
            <a:avLst/>
          </a:prstGeom>
          <a:noFill/>
        </p:spPr>
        <p:txBody>
          <a:bodyPr wrap="square" rtlCol="0">
            <a:spAutoFit/>
          </a:bodyPr>
          <a:lstStyle/>
          <a:p>
            <a:r>
              <a:rPr lang="en-US" dirty="0">
                <a:solidFill>
                  <a:srgbClr val="FF0000"/>
                </a:solidFill>
              </a:rPr>
              <a:t>Front End JavaScript Library</a:t>
            </a:r>
          </a:p>
        </p:txBody>
      </p:sp>
      <p:sp>
        <p:nvSpPr>
          <p:cNvPr id="47" name="TextBox 46">
            <a:extLst>
              <a:ext uri="{FF2B5EF4-FFF2-40B4-BE49-F238E27FC236}">
                <a16:creationId xmlns:a16="http://schemas.microsoft.com/office/drawing/2014/main" id="{BA87700D-36A9-4EC0-B5EE-0BB6965D9C20}"/>
              </a:ext>
            </a:extLst>
          </p:cNvPr>
          <p:cNvSpPr txBox="1"/>
          <p:nvPr/>
        </p:nvSpPr>
        <p:spPr>
          <a:xfrm>
            <a:off x="8140319" y="860697"/>
            <a:ext cx="2154969" cy="923330"/>
          </a:xfrm>
          <a:prstGeom prst="rect">
            <a:avLst/>
          </a:prstGeom>
          <a:noFill/>
        </p:spPr>
        <p:txBody>
          <a:bodyPr wrap="square" rtlCol="0">
            <a:spAutoFit/>
          </a:bodyPr>
          <a:lstStyle/>
          <a:p>
            <a:r>
              <a:rPr lang="en-US" dirty="0">
                <a:solidFill>
                  <a:srgbClr val="FF0000"/>
                </a:solidFill>
              </a:rPr>
              <a:t>JavaScript Library Manage Application State</a:t>
            </a:r>
          </a:p>
        </p:txBody>
      </p:sp>
    </p:spTree>
    <p:extLst>
      <p:ext uri="{BB962C8B-B14F-4D97-AF65-F5344CB8AC3E}">
        <p14:creationId xmlns:p14="http://schemas.microsoft.com/office/powerpoint/2010/main" val="28793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1000"/>
                                        <p:tgtEl>
                                          <p:spTgt spid="38"/>
                                        </p:tgtEl>
                                      </p:cBhvr>
                                    </p:animEffect>
                                    <p:anim calcmode="lin" valueType="num">
                                      <p:cBhvr>
                                        <p:cTn id="18" dur="1000" fill="hold"/>
                                        <p:tgtEl>
                                          <p:spTgt spid="38"/>
                                        </p:tgtEl>
                                        <p:attrNameLst>
                                          <p:attrName>ppt_x</p:attrName>
                                        </p:attrNameLst>
                                      </p:cBhvr>
                                      <p:tavLst>
                                        <p:tav tm="0">
                                          <p:val>
                                            <p:strVal val="#ppt_x"/>
                                          </p:val>
                                        </p:tav>
                                        <p:tav tm="100000">
                                          <p:val>
                                            <p:strVal val="#ppt_x"/>
                                          </p:val>
                                        </p:tav>
                                      </p:tavLst>
                                    </p:anim>
                                    <p:anim calcmode="lin" valueType="num">
                                      <p:cBhvr>
                                        <p:cTn id="1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anim calcmode="lin" valueType="num">
                                      <p:cBhvr>
                                        <p:cTn id="37" dur="1000" fill="hold"/>
                                        <p:tgtEl>
                                          <p:spTgt spid="40"/>
                                        </p:tgtEl>
                                        <p:attrNameLst>
                                          <p:attrName>ppt_x</p:attrName>
                                        </p:attrNameLst>
                                      </p:cBhvr>
                                      <p:tavLst>
                                        <p:tav tm="0">
                                          <p:val>
                                            <p:strVal val="#ppt_x"/>
                                          </p:val>
                                        </p:tav>
                                        <p:tav tm="100000">
                                          <p:val>
                                            <p:strVal val="#ppt_x"/>
                                          </p:val>
                                        </p:tav>
                                      </p:tavLst>
                                    </p:anim>
                                    <p:anim calcmode="lin" valueType="num">
                                      <p:cBhvr>
                                        <p:cTn id="38"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000"/>
                                        <p:tgtEl>
                                          <p:spTgt spid="25"/>
                                        </p:tgtEl>
                                      </p:cBhvr>
                                    </p:animEffect>
                                    <p:anim calcmode="lin" valueType="num">
                                      <p:cBhvr>
                                        <p:cTn id="44" dur="1000" fill="hold"/>
                                        <p:tgtEl>
                                          <p:spTgt spid="25"/>
                                        </p:tgtEl>
                                        <p:attrNameLst>
                                          <p:attrName>ppt_x</p:attrName>
                                        </p:attrNameLst>
                                      </p:cBhvr>
                                      <p:tavLst>
                                        <p:tav tm="0">
                                          <p:val>
                                            <p:strVal val="#ppt_x"/>
                                          </p:val>
                                        </p:tav>
                                        <p:tav tm="100000">
                                          <p:val>
                                            <p:strVal val="#ppt_x"/>
                                          </p:val>
                                        </p:tav>
                                      </p:tavLst>
                                    </p:anim>
                                    <p:anim calcmode="lin" valueType="num">
                                      <p:cBhvr>
                                        <p:cTn id="4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1000"/>
                                        <p:tgtEl>
                                          <p:spTgt spid="42"/>
                                        </p:tgtEl>
                                      </p:cBhvr>
                                    </p:animEffect>
                                    <p:anim calcmode="lin" valueType="num">
                                      <p:cBhvr>
                                        <p:cTn id="56" dur="1000" fill="hold"/>
                                        <p:tgtEl>
                                          <p:spTgt spid="42"/>
                                        </p:tgtEl>
                                        <p:attrNameLst>
                                          <p:attrName>ppt_x</p:attrName>
                                        </p:attrNameLst>
                                      </p:cBhvr>
                                      <p:tavLst>
                                        <p:tav tm="0">
                                          <p:val>
                                            <p:strVal val="#ppt_x"/>
                                          </p:val>
                                        </p:tav>
                                        <p:tav tm="100000">
                                          <p:val>
                                            <p:strVal val="#ppt_x"/>
                                          </p:val>
                                        </p:tav>
                                      </p:tavLst>
                                    </p:anim>
                                    <p:anim calcmode="lin" valueType="num">
                                      <p:cBhvr>
                                        <p:cTn id="57"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1000"/>
                                        <p:tgtEl>
                                          <p:spTgt spid="29"/>
                                        </p:tgtEl>
                                      </p:cBhvr>
                                    </p:animEffect>
                                    <p:anim calcmode="lin" valueType="num">
                                      <p:cBhvr>
                                        <p:cTn id="63" dur="1000" fill="hold"/>
                                        <p:tgtEl>
                                          <p:spTgt spid="29"/>
                                        </p:tgtEl>
                                        <p:attrNameLst>
                                          <p:attrName>ppt_x</p:attrName>
                                        </p:attrNameLst>
                                      </p:cBhvr>
                                      <p:tavLst>
                                        <p:tav tm="0">
                                          <p:val>
                                            <p:strVal val="#ppt_x"/>
                                          </p:val>
                                        </p:tav>
                                        <p:tav tm="100000">
                                          <p:val>
                                            <p:strVal val="#ppt_x"/>
                                          </p:val>
                                        </p:tav>
                                      </p:tavLst>
                                    </p:anim>
                                    <p:anim calcmode="lin" valueType="num">
                                      <p:cBhvr>
                                        <p:cTn id="6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6"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down)">
                                      <p:cBhvr>
                                        <p:cTn id="69" dur="580">
                                          <p:stCondLst>
                                            <p:cond delay="0"/>
                                          </p:stCondLst>
                                        </p:cTn>
                                        <p:tgtEl>
                                          <p:spTgt spid="45"/>
                                        </p:tgtEl>
                                      </p:cBhvr>
                                    </p:animEffect>
                                    <p:anim calcmode="lin" valueType="num">
                                      <p:cBhvr>
                                        <p:cTn id="70"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75" dur="26">
                                          <p:stCondLst>
                                            <p:cond delay="650"/>
                                          </p:stCondLst>
                                        </p:cTn>
                                        <p:tgtEl>
                                          <p:spTgt spid="45"/>
                                        </p:tgtEl>
                                      </p:cBhvr>
                                      <p:to x="100000" y="60000"/>
                                    </p:animScale>
                                    <p:animScale>
                                      <p:cBhvr>
                                        <p:cTn id="76" dur="166" decel="50000">
                                          <p:stCondLst>
                                            <p:cond delay="676"/>
                                          </p:stCondLst>
                                        </p:cTn>
                                        <p:tgtEl>
                                          <p:spTgt spid="45"/>
                                        </p:tgtEl>
                                      </p:cBhvr>
                                      <p:to x="100000" y="100000"/>
                                    </p:animScale>
                                    <p:animScale>
                                      <p:cBhvr>
                                        <p:cTn id="77" dur="26">
                                          <p:stCondLst>
                                            <p:cond delay="1312"/>
                                          </p:stCondLst>
                                        </p:cTn>
                                        <p:tgtEl>
                                          <p:spTgt spid="45"/>
                                        </p:tgtEl>
                                      </p:cBhvr>
                                      <p:to x="100000" y="80000"/>
                                    </p:animScale>
                                    <p:animScale>
                                      <p:cBhvr>
                                        <p:cTn id="78" dur="166" decel="50000">
                                          <p:stCondLst>
                                            <p:cond delay="1338"/>
                                          </p:stCondLst>
                                        </p:cTn>
                                        <p:tgtEl>
                                          <p:spTgt spid="45"/>
                                        </p:tgtEl>
                                      </p:cBhvr>
                                      <p:to x="100000" y="100000"/>
                                    </p:animScale>
                                    <p:animScale>
                                      <p:cBhvr>
                                        <p:cTn id="79" dur="26">
                                          <p:stCondLst>
                                            <p:cond delay="1642"/>
                                          </p:stCondLst>
                                        </p:cTn>
                                        <p:tgtEl>
                                          <p:spTgt spid="45"/>
                                        </p:tgtEl>
                                      </p:cBhvr>
                                      <p:to x="100000" y="90000"/>
                                    </p:animScale>
                                    <p:animScale>
                                      <p:cBhvr>
                                        <p:cTn id="80" dur="166" decel="50000">
                                          <p:stCondLst>
                                            <p:cond delay="1668"/>
                                          </p:stCondLst>
                                        </p:cTn>
                                        <p:tgtEl>
                                          <p:spTgt spid="45"/>
                                        </p:tgtEl>
                                      </p:cBhvr>
                                      <p:to x="100000" y="100000"/>
                                    </p:animScale>
                                    <p:animScale>
                                      <p:cBhvr>
                                        <p:cTn id="81" dur="26">
                                          <p:stCondLst>
                                            <p:cond delay="1808"/>
                                          </p:stCondLst>
                                        </p:cTn>
                                        <p:tgtEl>
                                          <p:spTgt spid="45"/>
                                        </p:tgtEl>
                                      </p:cBhvr>
                                      <p:to x="100000" y="95000"/>
                                    </p:animScale>
                                    <p:animScale>
                                      <p:cBhvr>
                                        <p:cTn id="82" dur="166" decel="50000">
                                          <p:stCondLst>
                                            <p:cond delay="1834"/>
                                          </p:stCondLst>
                                        </p:cTn>
                                        <p:tgtEl>
                                          <p:spTgt spid="45"/>
                                        </p:tgtEl>
                                      </p:cBhvr>
                                      <p:to x="100000" y="100000"/>
                                    </p:animScale>
                                  </p:childTnLst>
                                </p:cTn>
                              </p:par>
                              <p:par>
                                <p:cTn id="83" presetID="26"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wipe(down)">
                                      <p:cBhvr>
                                        <p:cTn id="85" dur="580">
                                          <p:stCondLst>
                                            <p:cond delay="0"/>
                                          </p:stCondLst>
                                        </p:cTn>
                                        <p:tgtEl>
                                          <p:spTgt spid="33"/>
                                        </p:tgtEl>
                                      </p:cBhvr>
                                    </p:animEffect>
                                    <p:anim calcmode="lin" valueType="num">
                                      <p:cBhvr>
                                        <p:cTn id="86"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91" dur="26">
                                          <p:stCondLst>
                                            <p:cond delay="650"/>
                                          </p:stCondLst>
                                        </p:cTn>
                                        <p:tgtEl>
                                          <p:spTgt spid="33"/>
                                        </p:tgtEl>
                                      </p:cBhvr>
                                      <p:to x="100000" y="60000"/>
                                    </p:animScale>
                                    <p:animScale>
                                      <p:cBhvr>
                                        <p:cTn id="92" dur="166" decel="50000">
                                          <p:stCondLst>
                                            <p:cond delay="676"/>
                                          </p:stCondLst>
                                        </p:cTn>
                                        <p:tgtEl>
                                          <p:spTgt spid="33"/>
                                        </p:tgtEl>
                                      </p:cBhvr>
                                      <p:to x="100000" y="100000"/>
                                    </p:animScale>
                                    <p:animScale>
                                      <p:cBhvr>
                                        <p:cTn id="93" dur="26">
                                          <p:stCondLst>
                                            <p:cond delay="1312"/>
                                          </p:stCondLst>
                                        </p:cTn>
                                        <p:tgtEl>
                                          <p:spTgt spid="33"/>
                                        </p:tgtEl>
                                      </p:cBhvr>
                                      <p:to x="100000" y="80000"/>
                                    </p:animScale>
                                    <p:animScale>
                                      <p:cBhvr>
                                        <p:cTn id="94" dur="166" decel="50000">
                                          <p:stCondLst>
                                            <p:cond delay="1338"/>
                                          </p:stCondLst>
                                        </p:cTn>
                                        <p:tgtEl>
                                          <p:spTgt spid="33"/>
                                        </p:tgtEl>
                                      </p:cBhvr>
                                      <p:to x="100000" y="100000"/>
                                    </p:animScale>
                                    <p:animScale>
                                      <p:cBhvr>
                                        <p:cTn id="95" dur="26">
                                          <p:stCondLst>
                                            <p:cond delay="1642"/>
                                          </p:stCondLst>
                                        </p:cTn>
                                        <p:tgtEl>
                                          <p:spTgt spid="33"/>
                                        </p:tgtEl>
                                      </p:cBhvr>
                                      <p:to x="100000" y="90000"/>
                                    </p:animScale>
                                    <p:animScale>
                                      <p:cBhvr>
                                        <p:cTn id="96" dur="166" decel="50000">
                                          <p:stCondLst>
                                            <p:cond delay="1668"/>
                                          </p:stCondLst>
                                        </p:cTn>
                                        <p:tgtEl>
                                          <p:spTgt spid="33"/>
                                        </p:tgtEl>
                                      </p:cBhvr>
                                      <p:to x="100000" y="100000"/>
                                    </p:animScale>
                                    <p:animScale>
                                      <p:cBhvr>
                                        <p:cTn id="97" dur="26">
                                          <p:stCondLst>
                                            <p:cond delay="1808"/>
                                          </p:stCondLst>
                                        </p:cTn>
                                        <p:tgtEl>
                                          <p:spTgt spid="33"/>
                                        </p:tgtEl>
                                      </p:cBhvr>
                                      <p:to x="100000" y="95000"/>
                                    </p:animScale>
                                    <p:animScale>
                                      <p:cBhvr>
                                        <p:cTn id="98"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Versions</a:t>
            </a:r>
          </a:p>
        </p:txBody>
      </p:sp>
      <p:sp>
        <p:nvSpPr>
          <p:cNvPr id="9" name="TextBox 8">
            <a:extLst>
              <a:ext uri="{FF2B5EF4-FFF2-40B4-BE49-F238E27FC236}">
                <a16:creationId xmlns:a16="http://schemas.microsoft.com/office/drawing/2014/main" id="{AE6B6866-7F9A-49FD-A2E3-079E7DBCB6A1}"/>
              </a:ext>
            </a:extLst>
          </p:cNvPr>
          <p:cNvSpPr txBox="1"/>
          <p:nvPr/>
        </p:nvSpPr>
        <p:spPr>
          <a:xfrm>
            <a:off x="433645" y="1146767"/>
            <a:ext cx="5222461" cy="1046440"/>
          </a:xfrm>
          <a:prstGeom prst="rect">
            <a:avLst/>
          </a:prstGeom>
          <a:noFill/>
        </p:spPr>
        <p:txBody>
          <a:bodyPr wrap="square" rtlCol="0">
            <a:spAutoFit/>
          </a:bodyPr>
          <a:lstStyle/>
          <a:p>
            <a:r>
              <a:rPr lang="en-US" sz="2200" u="sng" dirty="0">
                <a:solidFill>
                  <a:schemeClr val="bg1"/>
                </a:solidFill>
              </a:rPr>
              <a:t>Web App Builder</a:t>
            </a:r>
          </a:p>
          <a:p>
            <a:r>
              <a:rPr lang="en-US" sz="2200" dirty="0">
                <a:solidFill>
                  <a:schemeClr val="bg1"/>
                </a:solidFill>
              </a:rPr>
              <a:t>Current Version - 2.19</a:t>
            </a:r>
          </a:p>
          <a:p>
            <a:endParaRPr lang="en-US" dirty="0"/>
          </a:p>
        </p:txBody>
      </p:sp>
      <p:sp>
        <p:nvSpPr>
          <p:cNvPr id="10" name="TextBox 9">
            <a:extLst>
              <a:ext uri="{FF2B5EF4-FFF2-40B4-BE49-F238E27FC236}">
                <a16:creationId xmlns:a16="http://schemas.microsoft.com/office/drawing/2014/main" id="{C94504AF-4AE4-47BF-8DA3-1553B3C3D22D}"/>
              </a:ext>
            </a:extLst>
          </p:cNvPr>
          <p:cNvSpPr txBox="1"/>
          <p:nvPr/>
        </p:nvSpPr>
        <p:spPr>
          <a:xfrm>
            <a:off x="6330353" y="1246681"/>
            <a:ext cx="5222461" cy="1384995"/>
          </a:xfrm>
          <a:prstGeom prst="rect">
            <a:avLst/>
          </a:prstGeom>
          <a:noFill/>
        </p:spPr>
        <p:txBody>
          <a:bodyPr wrap="square" rtlCol="0">
            <a:spAutoFit/>
          </a:bodyPr>
          <a:lstStyle/>
          <a:p>
            <a:r>
              <a:rPr lang="en-US" sz="2200" u="sng" dirty="0">
                <a:solidFill>
                  <a:schemeClr val="bg1"/>
                </a:solidFill>
              </a:rPr>
              <a:t>Experience Builder</a:t>
            </a:r>
          </a:p>
          <a:p>
            <a:r>
              <a:rPr lang="en-US" sz="2200" dirty="0">
                <a:solidFill>
                  <a:schemeClr val="bg1"/>
                </a:solidFill>
              </a:rPr>
              <a:t>Current Version 1.3</a:t>
            </a:r>
          </a:p>
          <a:p>
            <a:r>
              <a:rPr lang="en-US" sz="2200" dirty="0">
                <a:solidFill>
                  <a:schemeClr val="bg1"/>
                </a:solidFill>
              </a:rPr>
              <a:t>Version 1.4 to be released any day</a:t>
            </a:r>
          </a:p>
          <a:p>
            <a:endParaRPr lang="en-US" dirty="0"/>
          </a:p>
        </p:txBody>
      </p:sp>
      <p:pic>
        <p:nvPicPr>
          <p:cNvPr id="4" name="Picture 3">
            <a:extLst>
              <a:ext uri="{FF2B5EF4-FFF2-40B4-BE49-F238E27FC236}">
                <a16:creationId xmlns:a16="http://schemas.microsoft.com/office/drawing/2014/main" id="{960A9D2D-E339-4AFD-B50C-4FCB009C9860}"/>
              </a:ext>
            </a:extLst>
          </p:cNvPr>
          <p:cNvPicPr>
            <a:picLocks noChangeAspect="1"/>
          </p:cNvPicPr>
          <p:nvPr/>
        </p:nvPicPr>
        <p:blipFill>
          <a:blip r:embed="rId2"/>
          <a:stretch>
            <a:fillRect/>
          </a:stretch>
        </p:blipFill>
        <p:spPr>
          <a:xfrm>
            <a:off x="1254959" y="2654174"/>
            <a:ext cx="9447619" cy="3390476"/>
          </a:xfrm>
          <a:prstGeom prst="rect">
            <a:avLst/>
          </a:prstGeom>
        </p:spPr>
      </p:pic>
    </p:spTree>
    <p:extLst>
      <p:ext uri="{BB962C8B-B14F-4D97-AF65-F5344CB8AC3E}">
        <p14:creationId xmlns:p14="http://schemas.microsoft.com/office/powerpoint/2010/main" val="664512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Question?</a:t>
            </a:r>
          </a:p>
        </p:txBody>
      </p:sp>
      <p:sp>
        <p:nvSpPr>
          <p:cNvPr id="5" name="Content Placeholder 2">
            <a:extLst>
              <a:ext uri="{FF2B5EF4-FFF2-40B4-BE49-F238E27FC236}">
                <a16:creationId xmlns:a16="http://schemas.microsoft.com/office/drawing/2014/main" id="{581CCC5C-2DD5-444A-A8D6-D8729BC91B5A}"/>
              </a:ext>
            </a:extLst>
          </p:cNvPr>
          <p:cNvSpPr>
            <a:spLocks noGrp="1"/>
          </p:cNvSpPr>
          <p:nvPr>
            <p:ph idx="1"/>
          </p:nvPr>
        </p:nvSpPr>
        <p:spPr>
          <a:xfrm>
            <a:off x="177799" y="1009233"/>
            <a:ext cx="11061534" cy="1139998"/>
          </a:xfrm>
        </p:spPr>
        <p:txBody>
          <a:bodyPr/>
          <a:lstStyle/>
          <a:p>
            <a:pPr>
              <a:buFont typeface="Wingdings" panose="05000000000000000000" pitchFamily="2" charset="2"/>
              <a:buChar char="ü"/>
            </a:pPr>
            <a:r>
              <a:rPr lang="en-US" dirty="0"/>
              <a:t>Will Experience Builder replace Web AppBuilder?</a:t>
            </a:r>
          </a:p>
          <a:p>
            <a:pPr lvl="1">
              <a:buFont typeface="Wingdings" panose="05000000000000000000" pitchFamily="2" charset="2"/>
              <a:buChar char="ü"/>
            </a:pPr>
            <a:r>
              <a:rPr lang="en-US" dirty="0"/>
              <a:t>ESRI’s Official Answer – There is no plan to replace and make Web AppBuilder obsolete.  Both builders will be running and maintained in parallel.  Web AppBuilder will continue to be available.</a:t>
            </a:r>
          </a:p>
          <a:p>
            <a:pPr>
              <a:buFont typeface="Wingdings" panose="05000000000000000000" pitchFamily="2" charset="2"/>
              <a:buChar char="ü"/>
            </a:pPr>
            <a:endParaRPr lang="en-US" dirty="0"/>
          </a:p>
        </p:txBody>
      </p:sp>
      <p:sp>
        <p:nvSpPr>
          <p:cNvPr id="6" name="Content Placeholder 2">
            <a:extLst>
              <a:ext uri="{FF2B5EF4-FFF2-40B4-BE49-F238E27FC236}">
                <a16:creationId xmlns:a16="http://schemas.microsoft.com/office/drawing/2014/main" id="{8D25BC2E-A4E8-49CA-B75F-20AB92432FD4}"/>
              </a:ext>
            </a:extLst>
          </p:cNvPr>
          <p:cNvSpPr txBox="1">
            <a:spLocks/>
          </p:cNvSpPr>
          <p:nvPr/>
        </p:nvSpPr>
        <p:spPr>
          <a:xfrm>
            <a:off x="177799" y="2461990"/>
            <a:ext cx="11061534" cy="601642"/>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Paul’s Unofficial – Official Answer</a:t>
            </a:r>
          </a:p>
          <a:p>
            <a:pPr>
              <a:buFont typeface="Wingdings" panose="05000000000000000000" pitchFamily="2" charset="2"/>
              <a:buChar char="ü"/>
            </a:pPr>
            <a:endParaRPr lang="en-US" dirty="0"/>
          </a:p>
        </p:txBody>
      </p:sp>
      <p:sp>
        <p:nvSpPr>
          <p:cNvPr id="3" name="TextBox 2">
            <a:extLst>
              <a:ext uri="{FF2B5EF4-FFF2-40B4-BE49-F238E27FC236}">
                <a16:creationId xmlns:a16="http://schemas.microsoft.com/office/drawing/2014/main" id="{DF087AA6-DC7C-490C-B957-121556DA29CC}"/>
              </a:ext>
            </a:extLst>
          </p:cNvPr>
          <p:cNvSpPr txBox="1"/>
          <p:nvPr/>
        </p:nvSpPr>
        <p:spPr>
          <a:xfrm>
            <a:off x="952667" y="3040187"/>
            <a:ext cx="2649415" cy="1015663"/>
          </a:xfrm>
          <a:prstGeom prst="rect">
            <a:avLst/>
          </a:prstGeom>
          <a:noFill/>
        </p:spPr>
        <p:txBody>
          <a:bodyPr wrap="square" rtlCol="0">
            <a:spAutoFit/>
          </a:bodyPr>
          <a:lstStyle/>
          <a:p>
            <a:r>
              <a:rPr lang="en-US" sz="6000" dirty="0">
                <a:solidFill>
                  <a:srgbClr val="FF0000"/>
                </a:solidFill>
              </a:rPr>
              <a:t>YES!!</a:t>
            </a:r>
          </a:p>
        </p:txBody>
      </p:sp>
      <p:sp>
        <p:nvSpPr>
          <p:cNvPr id="7" name="TextBox 6">
            <a:extLst>
              <a:ext uri="{FF2B5EF4-FFF2-40B4-BE49-F238E27FC236}">
                <a16:creationId xmlns:a16="http://schemas.microsoft.com/office/drawing/2014/main" id="{38FDDC15-13F8-4920-A634-C76BBF4E243D}"/>
              </a:ext>
            </a:extLst>
          </p:cNvPr>
          <p:cNvSpPr txBox="1"/>
          <p:nvPr/>
        </p:nvSpPr>
        <p:spPr>
          <a:xfrm>
            <a:off x="562708" y="4360985"/>
            <a:ext cx="9222154" cy="1200329"/>
          </a:xfrm>
          <a:prstGeom prst="rect">
            <a:avLst/>
          </a:prstGeom>
          <a:noFill/>
        </p:spPr>
        <p:txBody>
          <a:bodyPr wrap="square" rtlCol="0">
            <a:spAutoFit/>
          </a:bodyPr>
          <a:lstStyle/>
          <a:p>
            <a:r>
              <a:rPr lang="en-US" dirty="0">
                <a:solidFill>
                  <a:schemeClr val="bg1"/>
                </a:solidFill>
              </a:rPr>
              <a:t>For many years ESRI said they had no plan to deprecate ArcGIS Desktop (ArcMap) as they were building ArcGIS Pro.  They said they would maintain both in parallel.  Now they say ArcGIS Desktop(ArcMap) will no longer be supported in 2026.  I am not sure on the timeline, but expect something similar here. </a:t>
            </a:r>
          </a:p>
        </p:txBody>
      </p:sp>
    </p:spTree>
    <p:extLst>
      <p:ext uri="{BB962C8B-B14F-4D97-AF65-F5344CB8AC3E}">
        <p14:creationId xmlns:p14="http://schemas.microsoft.com/office/powerpoint/2010/main" val="370414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34D3-6FCC-4EBE-983D-C0A4DC3B0820}"/>
              </a:ext>
            </a:extLst>
          </p:cNvPr>
          <p:cNvSpPr>
            <a:spLocks noGrp="1"/>
          </p:cNvSpPr>
          <p:nvPr>
            <p:ph type="title"/>
          </p:nvPr>
        </p:nvSpPr>
        <p:spPr/>
        <p:txBody>
          <a:bodyPr/>
          <a:lstStyle/>
          <a:p>
            <a:r>
              <a:rPr lang="en-US" dirty="0"/>
              <a:t>Question?</a:t>
            </a:r>
          </a:p>
        </p:txBody>
      </p:sp>
      <p:sp>
        <p:nvSpPr>
          <p:cNvPr id="5" name="Content Placeholder 2">
            <a:extLst>
              <a:ext uri="{FF2B5EF4-FFF2-40B4-BE49-F238E27FC236}">
                <a16:creationId xmlns:a16="http://schemas.microsoft.com/office/drawing/2014/main" id="{581CCC5C-2DD5-444A-A8D6-D8729BC91B5A}"/>
              </a:ext>
            </a:extLst>
          </p:cNvPr>
          <p:cNvSpPr>
            <a:spLocks noGrp="1"/>
          </p:cNvSpPr>
          <p:nvPr>
            <p:ph idx="1"/>
          </p:nvPr>
        </p:nvSpPr>
        <p:spPr>
          <a:xfrm>
            <a:off x="177799" y="884193"/>
            <a:ext cx="11061534" cy="1139998"/>
          </a:xfrm>
        </p:spPr>
        <p:txBody>
          <a:bodyPr/>
          <a:lstStyle/>
          <a:p>
            <a:pPr>
              <a:buFont typeface="Wingdings" panose="05000000000000000000" pitchFamily="2" charset="2"/>
              <a:buChar char="ü"/>
            </a:pPr>
            <a:r>
              <a:rPr lang="en-US" dirty="0"/>
              <a:t>Can anything be transferred between Web AppBuilder and Experience Builder?</a:t>
            </a:r>
          </a:p>
          <a:p>
            <a:pPr lvl="1">
              <a:buFont typeface="Wingdings" panose="05000000000000000000" pitchFamily="2" charset="2"/>
              <a:buChar char="ü"/>
            </a:pPr>
            <a:r>
              <a:rPr lang="en-US" dirty="0"/>
              <a:t>ESRI’s Official Answer – You need to re-configure apps or rewrite customer widgets created with Web AppBuilder if you choose to move them to Experience Builder.</a:t>
            </a:r>
          </a:p>
          <a:p>
            <a:pPr>
              <a:buFont typeface="Wingdings" panose="05000000000000000000" pitchFamily="2" charset="2"/>
              <a:buChar char="ü"/>
            </a:pPr>
            <a:endParaRPr lang="en-US" dirty="0"/>
          </a:p>
        </p:txBody>
      </p:sp>
      <p:sp>
        <p:nvSpPr>
          <p:cNvPr id="6" name="Content Placeholder 2">
            <a:extLst>
              <a:ext uri="{FF2B5EF4-FFF2-40B4-BE49-F238E27FC236}">
                <a16:creationId xmlns:a16="http://schemas.microsoft.com/office/drawing/2014/main" id="{8D25BC2E-A4E8-49CA-B75F-20AB92432FD4}"/>
              </a:ext>
            </a:extLst>
          </p:cNvPr>
          <p:cNvSpPr txBox="1">
            <a:spLocks/>
          </p:cNvSpPr>
          <p:nvPr/>
        </p:nvSpPr>
        <p:spPr>
          <a:xfrm>
            <a:off x="177799" y="2113329"/>
            <a:ext cx="11061534" cy="601642"/>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Paul’s Unofficial – Official Answer</a:t>
            </a:r>
          </a:p>
          <a:p>
            <a:pPr>
              <a:buFont typeface="Wingdings" panose="05000000000000000000" pitchFamily="2" charset="2"/>
              <a:buChar char="ü"/>
            </a:pPr>
            <a:endParaRPr lang="en-US" dirty="0"/>
          </a:p>
        </p:txBody>
      </p:sp>
      <p:sp>
        <p:nvSpPr>
          <p:cNvPr id="3" name="TextBox 2">
            <a:extLst>
              <a:ext uri="{FF2B5EF4-FFF2-40B4-BE49-F238E27FC236}">
                <a16:creationId xmlns:a16="http://schemas.microsoft.com/office/drawing/2014/main" id="{DF087AA6-DC7C-490C-B957-121556DA29CC}"/>
              </a:ext>
            </a:extLst>
          </p:cNvPr>
          <p:cNvSpPr txBox="1"/>
          <p:nvPr/>
        </p:nvSpPr>
        <p:spPr>
          <a:xfrm>
            <a:off x="920720" y="2560000"/>
            <a:ext cx="9222154" cy="769441"/>
          </a:xfrm>
          <a:prstGeom prst="rect">
            <a:avLst/>
          </a:prstGeom>
          <a:noFill/>
        </p:spPr>
        <p:txBody>
          <a:bodyPr wrap="square" rtlCol="0">
            <a:spAutoFit/>
          </a:bodyPr>
          <a:lstStyle/>
          <a:p>
            <a:r>
              <a:rPr lang="en-US" sz="4400" dirty="0">
                <a:solidFill>
                  <a:srgbClr val="FF0000"/>
                </a:solidFill>
              </a:rPr>
              <a:t>NO!!  - Starting over from scratch</a:t>
            </a:r>
          </a:p>
        </p:txBody>
      </p:sp>
      <p:sp>
        <p:nvSpPr>
          <p:cNvPr id="8" name="Content Placeholder 2">
            <a:extLst>
              <a:ext uri="{FF2B5EF4-FFF2-40B4-BE49-F238E27FC236}">
                <a16:creationId xmlns:a16="http://schemas.microsoft.com/office/drawing/2014/main" id="{A895E5E4-6BD0-4297-B6E4-CC7AA9F228DB}"/>
              </a:ext>
            </a:extLst>
          </p:cNvPr>
          <p:cNvSpPr txBox="1">
            <a:spLocks/>
          </p:cNvSpPr>
          <p:nvPr/>
        </p:nvSpPr>
        <p:spPr>
          <a:xfrm>
            <a:off x="177799" y="3389011"/>
            <a:ext cx="11061534" cy="1139998"/>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Will Experience Builder reach functional parity of Web AppBuilder?</a:t>
            </a:r>
          </a:p>
          <a:p>
            <a:pPr lvl="1">
              <a:buFont typeface="Wingdings" panose="05000000000000000000" pitchFamily="2" charset="2"/>
              <a:buChar char="ü"/>
            </a:pPr>
            <a:r>
              <a:rPr lang="en-US" dirty="0"/>
              <a:t>ESRI’s Official Answer – Starting with the core and popular widgets, Experience builder is planned to reach most of functional parity of Web AppBuilder through incremental releases.</a:t>
            </a:r>
          </a:p>
          <a:p>
            <a:pPr>
              <a:buFont typeface="Wingdings" panose="05000000000000000000" pitchFamily="2" charset="2"/>
              <a:buChar char="ü"/>
            </a:pPr>
            <a:endParaRPr lang="en-US" dirty="0"/>
          </a:p>
        </p:txBody>
      </p:sp>
      <p:sp>
        <p:nvSpPr>
          <p:cNvPr id="10" name="Content Placeholder 2">
            <a:extLst>
              <a:ext uri="{FF2B5EF4-FFF2-40B4-BE49-F238E27FC236}">
                <a16:creationId xmlns:a16="http://schemas.microsoft.com/office/drawing/2014/main" id="{EA4D0A83-0D3B-4EB9-A442-38A466C45FE1}"/>
              </a:ext>
            </a:extLst>
          </p:cNvPr>
          <p:cNvSpPr txBox="1">
            <a:spLocks/>
          </p:cNvSpPr>
          <p:nvPr/>
        </p:nvSpPr>
        <p:spPr>
          <a:xfrm>
            <a:off x="177799" y="4529009"/>
            <a:ext cx="11061534" cy="601642"/>
          </a:xfrm>
          <a:prstGeom prst="rect">
            <a:avLst/>
          </a:prstGeom>
        </p:spPr>
        <p:txBody>
          <a:bodyPr vert="horz" lIns="91440" tIns="45720" rIns="91440" bIns="45720" rtlCol="0">
            <a:normAutofit/>
          </a:bodyPr>
          <a:lstStyle>
            <a:lvl1pPr marL="96439" indent="-137160" algn="l" defTabSz="385753" rtl="0" eaLnBrk="1" latinLnBrk="0" hangingPunct="1">
              <a:lnSpc>
                <a:spcPct val="100000"/>
              </a:lnSpc>
              <a:spcBef>
                <a:spcPts val="422"/>
              </a:spcBef>
              <a:buClr>
                <a:schemeClr val="bg2"/>
              </a:buClr>
              <a:buFont typeface="Wingdings" panose="05000000000000000000" pitchFamily="2" charset="2"/>
              <a:buChar char="§"/>
              <a:defRPr sz="2100" kern="1200">
                <a:solidFill>
                  <a:schemeClr val="bg1"/>
                </a:solidFill>
                <a:latin typeface="+mn-lt"/>
                <a:ea typeface="+mn-ea"/>
                <a:cs typeface="+mn-cs"/>
              </a:defRPr>
            </a:lvl1pPr>
            <a:lvl2pPr marL="289316" indent="-137160" algn="l" defTabSz="385753" rtl="0" eaLnBrk="1" latinLnBrk="0" hangingPunct="1">
              <a:lnSpc>
                <a:spcPct val="100000"/>
              </a:lnSpc>
              <a:spcBef>
                <a:spcPts val="211"/>
              </a:spcBef>
              <a:buClr>
                <a:schemeClr val="bg2"/>
              </a:buClr>
              <a:buFont typeface="Wingdings" panose="05000000000000000000" pitchFamily="2" charset="2"/>
              <a:buChar char="§"/>
              <a:defRPr sz="1800" kern="1200">
                <a:solidFill>
                  <a:schemeClr val="bg1"/>
                </a:solidFill>
                <a:latin typeface="+mn-lt"/>
                <a:ea typeface="+mn-ea"/>
                <a:cs typeface="+mn-cs"/>
              </a:defRPr>
            </a:lvl2pPr>
            <a:lvl3pPr marL="482192" indent="-137160" algn="l" defTabSz="385753" rtl="0" eaLnBrk="1" latinLnBrk="0" hangingPunct="1">
              <a:lnSpc>
                <a:spcPct val="100000"/>
              </a:lnSpc>
              <a:spcBef>
                <a:spcPts val="211"/>
              </a:spcBef>
              <a:buClr>
                <a:schemeClr val="bg2"/>
              </a:buClr>
              <a:buFont typeface="Wingdings" panose="05000000000000000000" pitchFamily="2" charset="2"/>
              <a:buChar char="§"/>
              <a:defRPr sz="1500" kern="1200">
                <a:solidFill>
                  <a:schemeClr val="bg1"/>
                </a:solidFill>
                <a:latin typeface="+mn-lt"/>
                <a:ea typeface="+mn-ea"/>
                <a:cs typeface="+mn-cs"/>
              </a:defRPr>
            </a:lvl3pPr>
            <a:lvl4pPr marL="675068"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4pPr>
            <a:lvl5pPr marL="867944" indent="-137160" algn="l" defTabSz="385753" rtl="0" eaLnBrk="1" latinLnBrk="0" hangingPunct="1">
              <a:lnSpc>
                <a:spcPct val="100000"/>
              </a:lnSpc>
              <a:spcBef>
                <a:spcPts val="211"/>
              </a:spcBef>
              <a:buClr>
                <a:schemeClr val="bg2"/>
              </a:buClr>
              <a:buFont typeface="Wingdings" panose="05000000000000000000" pitchFamily="2" charset="2"/>
              <a:buChar char="§"/>
              <a:defRPr sz="1200" kern="1200">
                <a:solidFill>
                  <a:schemeClr val="bg1"/>
                </a:solidFill>
                <a:latin typeface="+mn-lt"/>
                <a:ea typeface="+mn-ea"/>
                <a:cs typeface="+mn-cs"/>
              </a:defRPr>
            </a:lvl5pPr>
            <a:lvl6pPr marL="106082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6pPr>
            <a:lvl7pPr marL="1253697"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7pPr>
            <a:lvl8pPr marL="1446574"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8pPr>
            <a:lvl9pPr marL="1639451" indent="-96439" algn="l" defTabSz="385753" rtl="0" eaLnBrk="1" latinLnBrk="0" hangingPunct="1">
              <a:lnSpc>
                <a:spcPct val="90000"/>
              </a:lnSpc>
              <a:spcBef>
                <a:spcPts val="211"/>
              </a:spcBef>
              <a:buFont typeface="Arial" panose="020B0604020202020204" pitchFamily="34" charset="0"/>
              <a:buChar char="•"/>
              <a:defRPr sz="760" kern="1200">
                <a:solidFill>
                  <a:schemeClr val="tx1"/>
                </a:solidFill>
                <a:latin typeface="+mn-lt"/>
                <a:ea typeface="+mn-ea"/>
                <a:cs typeface="+mn-cs"/>
              </a:defRPr>
            </a:lvl9pPr>
          </a:lstStyle>
          <a:p>
            <a:pPr>
              <a:buFont typeface="Wingdings" panose="05000000000000000000" pitchFamily="2" charset="2"/>
              <a:buChar char="ü"/>
            </a:pPr>
            <a:r>
              <a:rPr lang="en-US" dirty="0"/>
              <a:t>Paul’s Unofficial – Official Answer</a:t>
            </a:r>
          </a:p>
          <a:p>
            <a:pPr>
              <a:buFont typeface="Wingdings" panose="05000000000000000000" pitchFamily="2" charset="2"/>
              <a:buChar char="ü"/>
            </a:pPr>
            <a:endParaRPr lang="en-US" dirty="0"/>
          </a:p>
        </p:txBody>
      </p:sp>
      <p:sp>
        <p:nvSpPr>
          <p:cNvPr id="11" name="TextBox 10">
            <a:extLst>
              <a:ext uri="{FF2B5EF4-FFF2-40B4-BE49-F238E27FC236}">
                <a16:creationId xmlns:a16="http://schemas.microsoft.com/office/drawing/2014/main" id="{7B66BD46-A576-48FB-A67E-4819C95DC17A}"/>
              </a:ext>
            </a:extLst>
          </p:cNvPr>
          <p:cNvSpPr txBox="1"/>
          <p:nvPr/>
        </p:nvSpPr>
        <p:spPr>
          <a:xfrm>
            <a:off x="920719" y="4975680"/>
            <a:ext cx="9965075" cy="769441"/>
          </a:xfrm>
          <a:prstGeom prst="rect">
            <a:avLst/>
          </a:prstGeom>
          <a:noFill/>
        </p:spPr>
        <p:txBody>
          <a:bodyPr wrap="square" rtlCol="0">
            <a:spAutoFit/>
          </a:bodyPr>
          <a:lstStyle/>
          <a:p>
            <a:r>
              <a:rPr lang="en-US" sz="4400" dirty="0">
                <a:solidFill>
                  <a:srgbClr val="FF0000"/>
                </a:solidFill>
              </a:rPr>
              <a:t>Yes – But, we have no idea when</a:t>
            </a:r>
          </a:p>
        </p:txBody>
      </p:sp>
    </p:spTree>
    <p:extLst>
      <p:ext uri="{BB962C8B-B14F-4D97-AF65-F5344CB8AC3E}">
        <p14:creationId xmlns:p14="http://schemas.microsoft.com/office/powerpoint/2010/main" val="43176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8"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JIMU</a:t>
            </a:r>
          </a:p>
        </p:txBody>
      </p:sp>
      <p:sp>
        <p:nvSpPr>
          <p:cNvPr id="3" name="Content Placeholder 2">
            <a:extLst>
              <a:ext uri="{FF2B5EF4-FFF2-40B4-BE49-F238E27FC236}">
                <a16:creationId xmlns:a16="http://schemas.microsoft.com/office/drawing/2014/main" id="{1F53B0DA-CF4C-4590-BF5D-41D32FD23CAE}"/>
              </a:ext>
            </a:extLst>
          </p:cNvPr>
          <p:cNvSpPr>
            <a:spLocks noGrp="1"/>
          </p:cNvSpPr>
          <p:nvPr>
            <p:ph idx="1"/>
          </p:nvPr>
        </p:nvSpPr>
        <p:spPr/>
        <p:txBody>
          <a:bodyPr/>
          <a:lstStyle/>
          <a:p>
            <a:r>
              <a:rPr lang="en-US" dirty="0"/>
              <a:t> Experience Builder’s extensibility framework. It’s built upon the following:</a:t>
            </a:r>
          </a:p>
          <a:p>
            <a:pPr lvl="1"/>
            <a:r>
              <a:rPr lang="en-US" dirty="0"/>
              <a:t>ArcGIS JS 4.X API</a:t>
            </a:r>
          </a:p>
          <a:p>
            <a:pPr lvl="1"/>
            <a:r>
              <a:rPr lang="en-US" dirty="0"/>
              <a:t>React + Redux</a:t>
            </a:r>
          </a:p>
          <a:p>
            <a:pPr lvl="1"/>
            <a:r>
              <a:rPr lang="en-US" dirty="0"/>
              <a:t>Bootstrap 4</a:t>
            </a:r>
          </a:p>
          <a:p>
            <a:pPr lvl="1"/>
            <a:r>
              <a:rPr lang="en-US" dirty="0"/>
              <a:t>HTML 5</a:t>
            </a:r>
          </a:p>
        </p:txBody>
      </p:sp>
      <p:pic>
        <p:nvPicPr>
          <p:cNvPr id="3074" name="Picture 2" descr="HTML5 - Wikipedia">
            <a:extLst>
              <a:ext uri="{FF2B5EF4-FFF2-40B4-BE49-F238E27FC236}">
                <a16:creationId xmlns:a16="http://schemas.microsoft.com/office/drawing/2014/main" id="{CD47A86E-7F41-4E3E-B742-58EAD68E6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129" y="3324995"/>
            <a:ext cx="1535752" cy="15357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ootstrap (and CSS) Useful Tips. I've been on some project in which I… | by  Fatah Nur Alam Majid | Medium">
            <a:extLst>
              <a:ext uri="{FF2B5EF4-FFF2-40B4-BE49-F238E27FC236}">
                <a16:creationId xmlns:a16="http://schemas.microsoft.com/office/drawing/2014/main" id="{59EA69D1-B76A-412B-B379-115E3EC1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8213" y="4347612"/>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818FCEF-7C93-4FEB-9E69-4F2B5B5CA1A1}"/>
              </a:ext>
            </a:extLst>
          </p:cNvPr>
          <p:cNvPicPr>
            <a:picLocks noChangeAspect="1"/>
          </p:cNvPicPr>
          <p:nvPr/>
        </p:nvPicPr>
        <p:blipFill>
          <a:blip r:embed="rId4"/>
          <a:stretch>
            <a:fillRect/>
          </a:stretch>
        </p:blipFill>
        <p:spPr>
          <a:xfrm>
            <a:off x="3247530" y="2224680"/>
            <a:ext cx="3485714" cy="676190"/>
          </a:xfrm>
          <a:prstGeom prst="rect">
            <a:avLst/>
          </a:prstGeom>
        </p:spPr>
      </p:pic>
      <p:pic>
        <p:nvPicPr>
          <p:cNvPr id="7" name="Picture 6">
            <a:extLst>
              <a:ext uri="{FF2B5EF4-FFF2-40B4-BE49-F238E27FC236}">
                <a16:creationId xmlns:a16="http://schemas.microsoft.com/office/drawing/2014/main" id="{465DE3C5-7954-45C2-A00E-63F61761AEFA}"/>
              </a:ext>
            </a:extLst>
          </p:cNvPr>
          <p:cNvPicPr>
            <a:picLocks noChangeAspect="1"/>
          </p:cNvPicPr>
          <p:nvPr/>
        </p:nvPicPr>
        <p:blipFill>
          <a:blip r:embed="rId5"/>
          <a:stretch>
            <a:fillRect/>
          </a:stretch>
        </p:blipFill>
        <p:spPr>
          <a:xfrm>
            <a:off x="1575347" y="3639101"/>
            <a:ext cx="3810398" cy="2291915"/>
          </a:xfrm>
          <a:prstGeom prst="rect">
            <a:avLst/>
          </a:prstGeom>
        </p:spPr>
      </p:pic>
    </p:spTree>
    <p:extLst>
      <p:ext uri="{BB962C8B-B14F-4D97-AF65-F5344CB8AC3E}">
        <p14:creationId xmlns:p14="http://schemas.microsoft.com/office/powerpoint/2010/main" val="2021242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Mobile</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20" y="1032679"/>
            <a:ext cx="10693177" cy="740137"/>
          </a:xfrm>
        </p:spPr>
        <p:txBody>
          <a:bodyPr>
            <a:normAutofit lnSpcReduction="10000"/>
          </a:bodyPr>
          <a:lstStyle/>
          <a:p>
            <a:pPr>
              <a:buFont typeface="Wingdings" panose="05000000000000000000" pitchFamily="2" charset="2"/>
              <a:buChar char="ü"/>
            </a:pPr>
            <a:r>
              <a:rPr lang="en-US" dirty="0"/>
              <a:t>Web App Builder = Mobile Friendly</a:t>
            </a:r>
          </a:p>
          <a:p>
            <a:pPr>
              <a:buFont typeface="Wingdings" panose="05000000000000000000" pitchFamily="2" charset="2"/>
              <a:buChar char="ü"/>
            </a:pPr>
            <a:r>
              <a:rPr lang="en-US" dirty="0"/>
              <a:t>Experience Builder = Mobile First</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471200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Responsive web design</a:t>
            </a:r>
          </a:p>
        </p:txBody>
      </p:sp>
      <p:pic>
        <p:nvPicPr>
          <p:cNvPr id="13" name="Picture 12">
            <a:extLst>
              <a:ext uri="{FF2B5EF4-FFF2-40B4-BE49-F238E27FC236}">
                <a16:creationId xmlns:a16="http://schemas.microsoft.com/office/drawing/2014/main" id="{45E00ED5-64BD-48FE-9D04-5D11839A4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8726" y="843941"/>
            <a:ext cx="5895440" cy="4259580"/>
          </a:xfrm>
          <a:prstGeom prst="rect">
            <a:avLst/>
          </a:prstGeom>
        </p:spPr>
      </p:pic>
      <p:pic>
        <p:nvPicPr>
          <p:cNvPr id="14" name="Picture 13">
            <a:extLst>
              <a:ext uri="{FF2B5EF4-FFF2-40B4-BE49-F238E27FC236}">
                <a16:creationId xmlns:a16="http://schemas.microsoft.com/office/drawing/2014/main" id="{601716AC-8B17-410A-91E5-FF0B2A077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542" y="2215541"/>
            <a:ext cx="5069754" cy="3991755"/>
          </a:xfrm>
          <a:prstGeom prst="rect">
            <a:avLst/>
          </a:prstGeom>
        </p:spPr>
      </p:pic>
      <p:pic>
        <p:nvPicPr>
          <p:cNvPr id="15" name="Picture 14">
            <a:extLst>
              <a:ext uri="{FF2B5EF4-FFF2-40B4-BE49-F238E27FC236}">
                <a16:creationId xmlns:a16="http://schemas.microsoft.com/office/drawing/2014/main" id="{D829B469-12B9-4FC9-B003-FF6B6AE378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7742" y="760121"/>
            <a:ext cx="2081836" cy="4343400"/>
          </a:xfrm>
          <a:prstGeom prst="rect">
            <a:avLst/>
          </a:prstGeom>
        </p:spPr>
      </p:pic>
    </p:spTree>
    <p:extLst>
      <p:ext uri="{BB962C8B-B14F-4D97-AF65-F5344CB8AC3E}">
        <p14:creationId xmlns:p14="http://schemas.microsoft.com/office/powerpoint/2010/main" val="1118203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Responsive web design – Experience builder</a:t>
            </a:r>
          </a:p>
        </p:txBody>
      </p:sp>
      <p:pic>
        <p:nvPicPr>
          <p:cNvPr id="4" name="Picture 3">
            <a:extLst>
              <a:ext uri="{FF2B5EF4-FFF2-40B4-BE49-F238E27FC236}">
                <a16:creationId xmlns:a16="http://schemas.microsoft.com/office/drawing/2014/main" id="{21368D4F-9F18-484C-8FF3-27008229228F}"/>
              </a:ext>
            </a:extLst>
          </p:cNvPr>
          <p:cNvPicPr>
            <a:picLocks noChangeAspect="1"/>
          </p:cNvPicPr>
          <p:nvPr/>
        </p:nvPicPr>
        <p:blipFill>
          <a:blip r:embed="rId2"/>
          <a:stretch>
            <a:fillRect/>
          </a:stretch>
        </p:blipFill>
        <p:spPr>
          <a:xfrm>
            <a:off x="5176430" y="1112657"/>
            <a:ext cx="4161905" cy="4371429"/>
          </a:xfrm>
          <a:prstGeom prst="rect">
            <a:avLst/>
          </a:prstGeom>
        </p:spPr>
      </p:pic>
      <p:sp>
        <p:nvSpPr>
          <p:cNvPr id="8" name="Content Placeholder 2">
            <a:extLst>
              <a:ext uri="{FF2B5EF4-FFF2-40B4-BE49-F238E27FC236}">
                <a16:creationId xmlns:a16="http://schemas.microsoft.com/office/drawing/2014/main" id="{1F7F3DA0-D0DB-43AF-87EA-7D2D0984AA09}"/>
              </a:ext>
            </a:extLst>
          </p:cNvPr>
          <p:cNvSpPr>
            <a:spLocks noGrp="1"/>
          </p:cNvSpPr>
          <p:nvPr>
            <p:ph idx="1"/>
          </p:nvPr>
        </p:nvSpPr>
        <p:spPr>
          <a:xfrm>
            <a:off x="192621" y="1032679"/>
            <a:ext cx="3763560" cy="2046423"/>
          </a:xfrm>
        </p:spPr>
        <p:txBody>
          <a:bodyPr/>
          <a:lstStyle/>
          <a:p>
            <a:r>
              <a:rPr lang="en-US" dirty="0"/>
              <a:t> Three screen modes:</a:t>
            </a:r>
          </a:p>
          <a:p>
            <a:pPr lvl="1"/>
            <a:r>
              <a:rPr lang="en-US" dirty="0"/>
              <a:t>Large</a:t>
            </a:r>
          </a:p>
          <a:p>
            <a:pPr lvl="1"/>
            <a:r>
              <a:rPr lang="en-US" dirty="0"/>
              <a:t>Medium</a:t>
            </a:r>
          </a:p>
          <a:p>
            <a:pPr lvl="1"/>
            <a:r>
              <a:rPr lang="en-US" dirty="0"/>
              <a:t>Small</a:t>
            </a:r>
          </a:p>
        </p:txBody>
      </p:sp>
    </p:spTree>
    <p:extLst>
      <p:ext uri="{BB962C8B-B14F-4D97-AF65-F5344CB8AC3E}">
        <p14:creationId xmlns:p14="http://schemas.microsoft.com/office/powerpoint/2010/main" val="1805890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Web AppBuilder – Map centric app</a:t>
            </a:r>
          </a:p>
        </p:txBody>
      </p:sp>
      <p:pic>
        <p:nvPicPr>
          <p:cNvPr id="4" name="Picture 3">
            <a:extLst>
              <a:ext uri="{FF2B5EF4-FFF2-40B4-BE49-F238E27FC236}">
                <a16:creationId xmlns:a16="http://schemas.microsoft.com/office/drawing/2014/main" id="{D690EEA3-2312-49AA-97EA-3292E36EBBB1}"/>
              </a:ext>
            </a:extLst>
          </p:cNvPr>
          <p:cNvPicPr>
            <a:picLocks noChangeAspect="1"/>
          </p:cNvPicPr>
          <p:nvPr/>
        </p:nvPicPr>
        <p:blipFill>
          <a:blip r:embed="rId2"/>
          <a:stretch>
            <a:fillRect/>
          </a:stretch>
        </p:blipFill>
        <p:spPr>
          <a:xfrm>
            <a:off x="2853143" y="1567095"/>
            <a:ext cx="6485714" cy="3723809"/>
          </a:xfrm>
          <a:prstGeom prst="rect">
            <a:avLst/>
          </a:prstGeom>
        </p:spPr>
      </p:pic>
    </p:spTree>
    <p:extLst>
      <p:ext uri="{BB962C8B-B14F-4D97-AF65-F5344CB8AC3E}">
        <p14:creationId xmlns:p14="http://schemas.microsoft.com/office/powerpoint/2010/main" val="3085242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Experience builder – Data source centric app</a:t>
            </a:r>
          </a:p>
        </p:txBody>
      </p:sp>
      <p:pic>
        <p:nvPicPr>
          <p:cNvPr id="5" name="Picture 4">
            <a:extLst>
              <a:ext uri="{FF2B5EF4-FFF2-40B4-BE49-F238E27FC236}">
                <a16:creationId xmlns:a16="http://schemas.microsoft.com/office/drawing/2014/main" id="{5621FDE7-ED4E-4EDB-A06D-4AEF2655F248}"/>
              </a:ext>
            </a:extLst>
          </p:cNvPr>
          <p:cNvPicPr>
            <a:picLocks noChangeAspect="1"/>
          </p:cNvPicPr>
          <p:nvPr/>
        </p:nvPicPr>
        <p:blipFill>
          <a:blip r:embed="rId2"/>
          <a:stretch>
            <a:fillRect/>
          </a:stretch>
        </p:blipFill>
        <p:spPr>
          <a:xfrm>
            <a:off x="1202876" y="846965"/>
            <a:ext cx="9023474" cy="5315305"/>
          </a:xfrm>
          <a:prstGeom prst="rect">
            <a:avLst/>
          </a:prstGeom>
        </p:spPr>
      </p:pic>
    </p:spTree>
    <p:extLst>
      <p:ext uri="{BB962C8B-B14F-4D97-AF65-F5344CB8AC3E}">
        <p14:creationId xmlns:p14="http://schemas.microsoft.com/office/powerpoint/2010/main" val="1834192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2021 Experience Builder Widget Road Map</a:t>
            </a:r>
          </a:p>
        </p:txBody>
      </p:sp>
      <p:sp>
        <p:nvSpPr>
          <p:cNvPr id="4" name="TextBox 3">
            <a:extLst>
              <a:ext uri="{FF2B5EF4-FFF2-40B4-BE49-F238E27FC236}">
                <a16:creationId xmlns:a16="http://schemas.microsoft.com/office/drawing/2014/main" id="{8D5717C9-07CC-4706-87E8-2A208197B1BC}"/>
              </a:ext>
            </a:extLst>
          </p:cNvPr>
          <p:cNvSpPr txBox="1"/>
          <p:nvPr/>
        </p:nvSpPr>
        <p:spPr>
          <a:xfrm>
            <a:off x="394569" y="1111648"/>
            <a:ext cx="4325923" cy="4093428"/>
          </a:xfrm>
          <a:prstGeom prst="rect">
            <a:avLst/>
          </a:prstGeom>
          <a:noFill/>
        </p:spPr>
        <p:txBody>
          <a:bodyPr wrap="square" rtlCol="0">
            <a:spAutoFit/>
          </a:bodyPr>
          <a:lstStyle/>
          <a:p>
            <a:r>
              <a:rPr lang="en-US" sz="2200" dirty="0">
                <a:solidFill>
                  <a:srgbClr val="FFFF00"/>
                </a:solidFill>
              </a:rPr>
              <a:t>*Query</a:t>
            </a:r>
          </a:p>
          <a:p>
            <a:r>
              <a:rPr lang="en-US" sz="2200" dirty="0">
                <a:solidFill>
                  <a:srgbClr val="FFFF00"/>
                </a:solidFill>
              </a:rPr>
              <a:t>*Chart</a:t>
            </a:r>
          </a:p>
          <a:p>
            <a:r>
              <a:rPr lang="en-US" sz="2200" dirty="0">
                <a:solidFill>
                  <a:srgbClr val="FFFF00"/>
                </a:solidFill>
              </a:rPr>
              <a:t>*Coordinate Conversion</a:t>
            </a:r>
          </a:p>
          <a:p>
            <a:r>
              <a:rPr lang="en-US" sz="2200" dirty="0">
                <a:solidFill>
                  <a:srgbClr val="FFFF00"/>
                </a:solidFill>
              </a:rPr>
              <a:t>*Branch Version Management</a:t>
            </a:r>
          </a:p>
          <a:p>
            <a:r>
              <a:rPr lang="en-US" sz="2200" dirty="0">
                <a:solidFill>
                  <a:schemeClr val="bg1"/>
                </a:solidFill>
              </a:rPr>
              <a:t>Service Explorer</a:t>
            </a:r>
          </a:p>
          <a:p>
            <a:r>
              <a:rPr lang="en-US" sz="2200" dirty="0">
                <a:solidFill>
                  <a:schemeClr val="bg1"/>
                </a:solidFill>
              </a:rPr>
              <a:t>Water Outage Isolation Trace</a:t>
            </a:r>
          </a:p>
          <a:p>
            <a:r>
              <a:rPr lang="en-US" sz="2200" dirty="0">
                <a:solidFill>
                  <a:schemeClr val="bg1"/>
                </a:solidFill>
              </a:rPr>
              <a:t>Print</a:t>
            </a:r>
          </a:p>
          <a:p>
            <a:r>
              <a:rPr lang="en-US" sz="2200" dirty="0">
                <a:solidFill>
                  <a:schemeClr val="bg1"/>
                </a:solidFill>
              </a:rPr>
              <a:t>Elevation Profile</a:t>
            </a:r>
          </a:p>
          <a:p>
            <a:r>
              <a:rPr lang="en-US" sz="2200" dirty="0">
                <a:solidFill>
                  <a:schemeClr val="bg1"/>
                </a:solidFill>
              </a:rPr>
              <a:t>Time Slider</a:t>
            </a:r>
          </a:p>
          <a:p>
            <a:r>
              <a:rPr lang="en-US" sz="2200" dirty="0">
                <a:solidFill>
                  <a:schemeClr val="bg1"/>
                </a:solidFill>
              </a:rPr>
              <a:t>Add Data</a:t>
            </a:r>
          </a:p>
          <a:p>
            <a:r>
              <a:rPr lang="en-US" sz="2200" dirty="0">
                <a:solidFill>
                  <a:schemeClr val="bg1"/>
                </a:solidFill>
              </a:rPr>
              <a:t>Business Analyst</a:t>
            </a:r>
          </a:p>
          <a:p>
            <a:endParaRPr lang="en-US" dirty="0"/>
          </a:p>
        </p:txBody>
      </p:sp>
      <p:sp>
        <p:nvSpPr>
          <p:cNvPr id="11" name="TextBox 10">
            <a:extLst>
              <a:ext uri="{FF2B5EF4-FFF2-40B4-BE49-F238E27FC236}">
                <a16:creationId xmlns:a16="http://schemas.microsoft.com/office/drawing/2014/main" id="{1CCC8742-3F5D-490E-8F0F-A3B66C423A46}"/>
              </a:ext>
            </a:extLst>
          </p:cNvPr>
          <p:cNvSpPr txBox="1"/>
          <p:nvPr/>
        </p:nvSpPr>
        <p:spPr>
          <a:xfrm>
            <a:off x="5744199" y="1113511"/>
            <a:ext cx="4325923" cy="4093428"/>
          </a:xfrm>
          <a:prstGeom prst="rect">
            <a:avLst/>
          </a:prstGeom>
          <a:noFill/>
        </p:spPr>
        <p:txBody>
          <a:bodyPr wrap="square" rtlCol="0">
            <a:spAutoFit/>
          </a:bodyPr>
          <a:lstStyle/>
          <a:p>
            <a:r>
              <a:rPr lang="en-US" sz="2200" dirty="0">
                <a:solidFill>
                  <a:schemeClr val="bg1"/>
                </a:solidFill>
              </a:rPr>
              <a:t>Image Gallery</a:t>
            </a:r>
          </a:p>
          <a:p>
            <a:r>
              <a:rPr lang="en-US" sz="2200" dirty="0">
                <a:solidFill>
                  <a:schemeClr val="bg1"/>
                </a:solidFill>
              </a:rPr>
              <a:t>Search</a:t>
            </a:r>
          </a:p>
          <a:p>
            <a:r>
              <a:rPr lang="en-US" sz="2200" dirty="0">
                <a:solidFill>
                  <a:schemeClr val="bg1"/>
                </a:solidFill>
              </a:rPr>
              <a:t>Edit</a:t>
            </a:r>
          </a:p>
          <a:p>
            <a:r>
              <a:rPr lang="en-US" sz="2200" dirty="0">
                <a:solidFill>
                  <a:schemeClr val="bg1"/>
                </a:solidFill>
              </a:rPr>
              <a:t>Geoprocessing</a:t>
            </a:r>
          </a:p>
          <a:p>
            <a:r>
              <a:rPr lang="en-US" sz="2200" dirty="0">
                <a:solidFill>
                  <a:schemeClr val="bg1"/>
                </a:solidFill>
              </a:rPr>
              <a:t>Sketch (Draw)</a:t>
            </a:r>
          </a:p>
          <a:p>
            <a:r>
              <a:rPr lang="en-US" sz="2200" dirty="0">
                <a:solidFill>
                  <a:schemeClr val="bg1"/>
                </a:solidFill>
              </a:rPr>
              <a:t>Swipe</a:t>
            </a:r>
          </a:p>
          <a:p>
            <a:r>
              <a:rPr lang="en-US" sz="2200" dirty="0" err="1">
                <a:solidFill>
                  <a:schemeClr val="bg1"/>
                </a:solidFill>
              </a:rPr>
              <a:t>Basemap</a:t>
            </a:r>
            <a:r>
              <a:rPr lang="en-US" sz="2200" dirty="0">
                <a:solidFill>
                  <a:schemeClr val="bg1"/>
                </a:solidFill>
              </a:rPr>
              <a:t> Gallery</a:t>
            </a:r>
          </a:p>
          <a:p>
            <a:r>
              <a:rPr lang="en-US" sz="2200" dirty="0">
                <a:solidFill>
                  <a:schemeClr val="bg1"/>
                </a:solidFill>
              </a:rPr>
              <a:t>Directions</a:t>
            </a:r>
          </a:p>
          <a:p>
            <a:r>
              <a:rPr lang="en-US" sz="2200" dirty="0">
                <a:solidFill>
                  <a:schemeClr val="bg1"/>
                </a:solidFill>
              </a:rPr>
              <a:t>Slice (3D)</a:t>
            </a:r>
          </a:p>
          <a:p>
            <a:r>
              <a:rPr lang="en-US" sz="2200" dirty="0">
                <a:solidFill>
                  <a:schemeClr val="bg1"/>
                </a:solidFill>
              </a:rPr>
              <a:t>Line of Sight (3D)</a:t>
            </a:r>
          </a:p>
          <a:p>
            <a:r>
              <a:rPr lang="en-US" sz="2200" dirty="0">
                <a:solidFill>
                  <a:schemeClr val="bg1"/>
                </a:solidFill>
              </a:rPr>
              <a:t>Daylight (3D)</a:t>
            </a:r>
          </a:p>
          <a:p>
            <a:endParaRPr lang="en-US" dirty="0"/>
          </a:p>
        </p:txBody>
      </p:sp>
      <p:sp>
        <p:nvSpPr>
          <p:cNvPr id="12" name="TextBox 11">
            <a:extLst>
              <a:ext uri="{FF2B5EF4-FFF2-40B4-BE49-F238E27FC236}">
                <a16:creationId xmlns:a16="http://schemas.microsoft.com/office/drawing/2014/main" id="{851869FF-47E5-4A87-B4C2-207FE2375E50}"/>
              </a:ext>
            </a:extLst>
          </p:cNvPr>
          <p:cNvSpPr txBox="1"/>
          <p:nvPr/>
        </p:nvSpPr>
        <p:spPr>
          <a:xfrm>
            <a:off x="394569" y="5529045"/>
            <a:ext cx="8839627" cy="307777"/>
          </a:xfrm>
          <a:prstGeom prst="rect">
            <a:avLst/>
          </a:prstGeom>
          <a:noFill/>
        </p:spPr>
        <p:txBody>
          <a:bodyPr wrap="square" rtlCol="0">
            <a:spAutoFit/>
          </a:bodyPr>
          <a:lstStyle/>
          <a:p>
            <a:r>
              <a:rPr lang="en-US" sz="1400" i="1" dirty="0">
                <a:solidFill>
                  <a:srgbClr val="FFFF00"/>
                </a:solidFill>
              </a:rPr>
              <a:t>*Planned for next update</a:t>
            </a:r>
          </a:p>
        </p:txBody>
      </p:sp>
    </p:spTree>
    <p:extLst>
      <p:ext uri="{BB962C8B-B14F-4D97-AF65-F5344CB8AC3E}">
        <p14:creationId xmlns:p14="http://schemas.microsoft.com/office/powerpoint/2010/main" val="1420726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Experience builder – Use Case</a:t>
            </a:r>
          </a:p>
        </p:txBody>
      </p:sp>
      <p:sp>
        <p:nvSpPr>
          <p:cNvPr id="6" name="TextBox 5">
            <a:extLst>
              <a:ext uri="{FF2B5EF4-FFF2-40B4-BE49-F238E27FC236}">
                <a16:creationId xmlns:a16="http://schemas.microsoft.com/office/drawing/2014/main" id="{8A6D8E98-5886-4E31-9962-979018BB7A00}"/>
              </a:ext>
            </a:extLst>
          </p:cNvPr>
          <p:cNvSpPr txBox="1"/>
          <p:nvPr/>
        </p:nvSpPr>
        <p:spPr>
          <a:xfrm>
            <a:off x="3048000" y="925224"/>
            <a:ext cx="4750259" cy="1046440"/>
          </a:xfrm>
          <a:prstGeom prst="rect">
            <a:avLst/>
          </a:prstGeom>
          <a:noFill/>
        </p:spPr>
        <p:txBody>
          <a:bodyPr wrap="square" rtlCol="0">
            <a:spAutoFit/>
          </a:bodyPr>
          <a:lstStyle/>
          <a:p>
            <a:r>
              <a:rPr lang="en-US" sz="2200" dirty="0">
                <a:solidFill>
                  <a:schemeClr val="bg1"/>
                </a:solidFill>
              </a:rPr>
              <a:t>Is Experience Builder mature enough to use in real world cases?</a:t>
            </a:r>
          </a:p>
          <a:p>
            <a:endParaRPr lang="en-US" dirty="0"/>
          </a:p>
        </p:txBody>
      </p:sp>
      <p:pic>
        <p:nvPicPr>
          <p:cNvPr id="5" name="Picture 4" descr="Icon&#10;&#10;Description automatically generated with low confidence">
            <a:extLst>
              <a:ext uri="{FF2B5EF4-FFF2-40B4-BE49-F238E27FC236}">
                <a16:creationId xmlns:a16="http://schemas.microsoft.com/office/drawing/2014/main" id="{959089B9-FD20-4316-8445-C65EA177C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830" y="1971664"/>
            <a:ext cx="3774831" cy="3774831"/>
          </a:xfrm>
          <a:prstGeom prst="rect">
            <a:avLst/>
          </a:prstGeom>
        </p:spPr>
      </p:pic>
    </p:spTree>
    <p:extLst>
      <p:ext uri="{BB962C8B-B14F-4D97-AF65-F5344CB8AC3E}">
        <p14:creationId xmlns:p14="http://schemas.microsoft.com/office/powerpoint/2010/main" val="146937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Node.js</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20" y="1032679"/>
            <a:ext cx="10693177" cy="740137"/>
          </a:xfrm>
        </p:spPr>
        <p:txBody>
          <a:bodyPr>
            <a:normAutofit fontScale="85000" lnSpcReduction="20000"/>
          </a:bodyPr>
          <a:lstStyle/>
          <a:p>
            <a:pPr>
              <a:buFont typeface="Wingdings" panose="05000000000000000000" pitchFamily="2" charset="2"/>
              <a:buChar char="ü"/>
            </a:pPr>
            <a:r>
              <a:rPr lang="en-US" dirty="0"/>
              <a:t>What do I need to know about Node.js after initial install?</a:t>
            </a:r>
          </a:p>
          <a:p>
            <a:pPr lvl="1">
              <a:buFont typeface="Wingdings" panose="05000000000000000000" pitchFamily="2" charset="2"/>
              <a:buChar char="ü"/>
            </a:pPr>
            <a:r>
              <a:rPr lang="en-US" dirty="0"/>
              <a:t>Command Prompt – Go to “Server” folder</a:t>
            </a:r>
          </a:p>
          <a:p>
            <a:pPr lvl="1">
              <a:buFont typeface="Wingdings" panose="05000000000000000000" pitchFamily="2" charset="2"/>
              <a:buChar char="ü"/>
            </a:pPr>
            <a:r>
              <a:rPr lang="en-US" dirty="0"/>
              <a:t>Type “</a:t>
            </a:r>
            <a:r>
              <a:rPr lang="en-US" dirty="0" err="1"/>
              <a:t>npm</a:t>
            </a:r>
            <a:r>
              <a:rPr lang="en-US" dirty="0"/>
              <a:t> start”</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6C0E06FB-ED2C-489D-83DF-BDE68C3A95BC}"/>
              </a:ext>
            </a:extLst>
          </p:cNvPr>
          <p:cNvPicPr>
            <a:picLocks noChangeAspect="1"/>
          </p:cNvPicPr>
          <p:nvPr/>
        </p:nvPicPr>
        <p:blipFill>
          <a:blip r:embed="rId2"/>
          <a:stretch>
            <a:fillRect/>
          </a:stretch>
        </p:blipFill>
        <p:spPr>
          <a:xfrm>
            <a:off x="2572541" y="2772112"/>
            <a:ext cx="5933333" cy="1485714"/>
          </a:xfrm>
          <a:prstGeom prst="rect">
            <a:avLst/>
          </a:prstGeom>
        </p:spPr>
      </p:pic>
    </p:spTree>
    <p:extLst>
      <p:ext uri="{BB962C8B-B14F-4D97-AF65-F5344CB8AC3E}">
        <p14:creationId xmlns:p14="http://schemas.microsoft.com/office/powerpoint/2010/main" val="3769043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Widget Folder</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18" y="1149909"/>
            <a:ext cx="10693177" cy="740137"/>
          </a:xfrm>
        </p:spPr>
        <p:txBody>
          <a:bodyPr/>
          <a:lstStyle/>
          <a:p>
            <a:pPr>
              <a:buFont typeface="Wingdings" panose="05000000000000000000" pitchFamily="2" charset="2"/>
              <a:buChar char="ü"/>
            </a:pPr>
            <a:r>
              <a:rPr lang="en-US" b="1" i="0" dirty="0">
                <a:effectLst/>
                <a:latin typeface="Avenir Next W01"/>
              </a:rPr>
              <a:t>/client/your-extensions/widgets</a:t>
            </a:r>
            <a:endParaRPr lang="en-US" dirty="0"/>
          </a:p>
          <a:p>
            <a:pPr>
              <a:buFont typeface="Wingdings" panose="05000000000000000000" pitchFamily="2" charset="2"/>
              <a:buChar char="ü"/>
            </a:pPr>
            <a:endParaRPr lang="en-US" dirty="0"/>
          </a:p>
        </p:txBody>
      </p:sp>
      <p:pic>
        <p:nvPicPr>
          <p:cNvPr id="5" name="Picture 4">
            <a:extLst>
              <a:ext uri="{FF2B5EF4-FFF2-40B4-BE49-F238E27FC236}">
                <a16:creationId xmlns:a16="http://schemas.microsoft.com/office/drawing/2014/main" id="{B2FA51B8-4605-4165-B538-807A1AB7170F}"/>
              </a:ext>
            </a:extLst>
          </p:cNvPr>
          <p:cNvPicPr>
            <a:picLocks noChangeAspect="1"/>
          </p:cNvPicPr>
          <p:nvPr/>
        </p:nvPicPr>
        <p:blipFill>
          <a:blip r:embed="rId2"/>
          <a:stretch>
            <a:fillRect/>
          </a:stretch>
        </p:blipFill>
        <p:spPr>
          <a:xfrm>
            <a:off x="3433936" y="1943285"/>
            <a:ext cx="2161905" cy="4009524"/>
          </a:xfrm>
          <a:prstGeom prst="rect">
            <a:avLst/>
          </a:prstGeom>
        </p:spPr>
      </p:pic>
      <p:pic>
        <p:nvPicPr>
          <p:cNvPr id="7" name="Picture 6">
            <a:extLst>
              <a:ext uri="{FF2B5EF4-FFF2-40B4-BE49-F238E27FC236}">
                <a16:creationId xmlns:a16="http://schemas.microsoft.com/office/drawing/2014/main" id="{6AB5EEDD-5C80-4E1D-BBF5-03A0F6B8581F}"/>
              </a:ext>
            </a:extLst>
          </p:cNvPr>
          <p:cNvPicPr>
            <a:picLocks noChangeAspect="1"/>
          </p:cNvPicPr>
          <p:nvPr/>
        </p:nvPicPr>
        <p:blipFill>
          <a:blip r:embed="rId3"/>
          <a:stretch>
            <a:fillRect/>
          </a:stretch>
        </p:blipFill>
        <p:spPr>
          <a:xfrm>
            <a:off x="6775596" y="2909950"/>
            <a:ext cx="1742857" cy="1038095"/>
          </a:xfrm>
          <a:prstGeom prst="rect">
            <a:avLst/>
          </a:prstGeom>
        </p:spPr>
      </p:pic>
      <p:pic>
        <p:nvPicPr>
          <p:cNvPr id="9" name="Picture 8">
            <a:extLst>
              <a:ext uri="{FF2B5EF4-FFF2-40B4-BE49-F238E27FC236}">
                <a16:creationId xmlns:a16="http://schemas.microsoft.com/office/drawing/2014/main" id="{DB4E0786-835A-47F1-92E0-B49C42B35603}"/>
              </a:ext>
            </a:extLst>
          </p:cNvPr>
          <p:cNvPicPr>
            <a:picLocks noChangeAspect="1"/>
          </p:cNvPicPr>
          <p:nvPr/>
        </p:nvPicPr>
        <p:blipFill>
          <a:blip r:embed="rId4"/>
          <a:stretch>
            <a:fillRect/>
          </a:stretch>
        </p:blipFill>
        <p:spPr>
          <a:xfrm>
            <a:off x="571619" y="2571856"/>
            <a:ext cx="1904762" cy="1590476"/>
          </a:xfrm>
          <a:prstGeom prst="rect">
            <a:avLst/>
          </a:prstGeom>
        </p:spPr>
      </p:pic>
      <p:pic>
        <p:nvPicPr>
          <p:cNvPr id="11" name="Picture 10">
            <a:extLst>
              <a:ext uri="{FF2B5EF4-FFF2-40B4-BE49-F238E27FC236}">
                <a16:creationId xmlns:a16="http://schemas.microsoft.com/office/drawing/2014/main" id="{BFF2E925-517D-4A98-AA7A-E2B6D3CEA38F}"/>
              </a:ext>
            </a:extLst>
          </p:cNvPr>
          <p:cNvPicPr>
            <a:picLocks noChangeAspect="1"/>
          </p:cNvPicPr>
          <p:nvPr/>
        </p:nvPicPr>
        <p:blipFill>
          <a:blip r:embed="rId5"/>
          <a:stretch>
            <a:fillRect/>
          </a:stretch>
        </p:blipFill>
        <p:spPr>
          <a:xfrm>
            <a:off x="9534085" y="2695665"/>
            <a:ext cx="1476190" cy="1466667"/>
          </a:xfrm>
          <a:prstGeom prst="rect">
            <a:avLst/>
          </a:prstGeom>
        </p:spPr>
      </p:pic>
    </p:spTree>
    <p:extLst>
      <p:ext uri="{BB962C8B-B14F-4D97-AF65-F5344CB8AC3E}">
        <p14:creationId xmlns:p14="http://schemas.microsoft.com/office/powerpoint/2010/main" val="642600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Widget File Structure</a:t>
            </a:r>
          </a:p>
        </p:txBody>
      </p:sp>
      <p:pic>
        <p:nvPicPr>
          <p:cNvPr id="6" name="Picture 5">
            <a:extLst>
              <a:ext uri="{FF2B5EF4-FFF2-40B4-BE49-F238E27FC236}">
                <a16:creationId xmlns:a16="http://schemas.microsoft.com/office/drawing/2014/main" id="{EDB64629-CE89-4AB7-A91D-465D53185DB5}"/>
              </a:ext>
            </a:extLst>
          </p:cNvPr>
          <p:cNvPicPr>
            <a:picLocks noChangeAspect="1"/>
          </p:cNvPicPr>
          <p:nvPr/>
        </p:nvPicPr>
        <p:blipFill>
          <a:blip r:embed="rId2"/>
          <a:stretch>
            <a:fillRect/>
          </a:stretch>
        </p:blipFill>
        <p:spPr>
          <a:xfrm>
            <a:off x="1357905" y="876619"/>
            <a:ext cx="9476190" cy="5104762"/>
          </a:xfrm>
          <a:prstGeom prst="rect">
            <a:avLst/>
          </a:prstGeom>
        </p:spPr>
      </p:pic>
    </p:spTree>
    <p:extLst>
      <p:ext uri="{BB962C8B-B14F-4D97-AF65-F5344CB8AC3E}">
        <p14:creationId xmlns:p14="http://schemas.microsoft.com/office/powerpoint/2010/main" val="976555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7FE5D-CD63-4ECD-A538-727A4D463EB6}"/>
              </a:ext>
            </a:extLst>
          </p:cNvPr>
          <p:cNvSpPr>
            <a:spLocks noGrp="1"/>
          </p:cNvSpPr>
          <p:nvPr>
            <p:ph type="title"/>
          </p:nvPr>
        </p:nvSpPr>
        <p:spPr/>
        <p:txBody>
          <a:bodyPr/>
          <a:lstStyle/>
          <a:p>
            <a:r>
              <a:rPr lang="en-US" dirty="0"/>
              <a:t>Experience builder platforms and Deployments</a:t>
            </a:r>
          </a:p>
        </p:txBody>
      </p:sp>
      <p:pic>
        <p:nvPicPr>
          <p:cNvPr id="5122" name="Picture 2" descr="ArcGIS Online | Cloud-Based GIS Mapping Software">
            <a:extLst>
              <a:ext uri="{FF2B5EF4-FFF2-40B4-BE49-F238E27FC236}">
                <a16:creationId xmlns:a16="http://schemas.microsoft.com/office/drawing/2014/main" id="{592CECF4-7547-4328-A487-4A08C3EA1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27" y="1173914"/>
            <a:ext cx="1075713" cy="1075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8C4C1D-1665-4D2C-8DA2-4C8C986BE0D0}"/>
              </a:ext>
            </a:extLst>
          </p:cNvPr>
          <p:cNvSpPr txBox="1"/>
          <p:nvPr/>
        </p:nvSpPr>
        <p:spPr>
          <a:xfrm>
            <a:off x="1661020" y="1298580"/>
            <a:ext cx="2516697" cy="923330"/>
          </a:xfrm>
          <a:prstGeom prst="rect">
            <a:avLst/>
          </a:prstGeom>
          <a:noFill/>
        </p:spPr>
        <p:txBody>
          <a:bodyPr wrap="square" rtlCol="0">
            <a:spAutoFit/>
          </a:bodyPr>
          <a:lstStyle/>
          <a:p>
            <a:r>
              <a:rPr lang="en-US" dirty="0">
                <a:solidFill>
                  <a:schemeClr val="bg1"/>
                </a:solidFill>
              </a:rPr>
              <a:t>ArcGIS Online (SaaS – integrated version/GUI available)</a:t>
            </a:r>
          </a:p>
        </p:txBody>
      </p:sp>
      <p:pic>
        <p:nvPicPr>
          <p:cNvPr id="5126" name="Picture 6" descr="Enterprise GIS System | ArcGIS Enterprise - Geospatial Platform">
            <a:extLst>
              <a:ext uri="{FF2B5EF4-FFF2-40B4-BE49-F238E27FC236}">
                <a16:creationId xmlns:a16="http://schemas.microsoft.com/office/drawing/2014/main" id="{6386DCA4-896B-49D6-AABE-D4BFCAC08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195" y="1126683"/>
            <a:ext cx="1075713" cy="10757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8F523E7-9F10-4CB8-B865-0A9A33583DCA}"/>
              </a:ext>
            </a:extLst>
          </p:cNvPr>
          <p:cNvSpPr txBox="1"/>
          <p:nvPr/>
        </p:nvSpPr>
        <p:spPr>
          <a:xfrm>
            <a:off x="6281432" y="1110541"/>
            <a:ext cx="2080470" cy="2031325"/>
          </a:xfrm>
          <a:prstGeom prst="rect">
            <a:avLst/>
          </a:prstGeom>
          <a:noFill/>
        </p:spPr>
        <p:txBody>
          <a:bodyPr wrap="square" rtlCol="0">
            <a:spAutoFit/>
          </a:bodyPr>
          <a:lstStyle/>
          <a:p>
            <a:r>
              <a:rPr lang="en-US" dirty="0">
                <a:solidFill>
                  <a:schemeClr val="bg1"/>
                </a:solidFill>
              </a:rPr>
              <a:t>ArcGIS Enterprise 10.6 or Later (on-premise – integrated version/GUI version 10.8.1 or greater)</a:t>
            </a:r>
          </a:p>
        </p:txBody>
      </p:sp>
      <p:pic>
        <p:nvPicPr>
          <p:cNvPr id="9" name="Picture 8">
            <a:extLst>
              <a:ext uri="{FF2B5EF4-FFF2-40B4-BE49-F238E27FC236}">
                <a16:creationId xmlns:a16="http://schemas.microsoft.com/office/drawing/2014/main" id="{6213DCF0-2710-4BF7-BB46-6F4022D68D15}"/>
              </a:ext>
            </a:extLst>
          </p:cNvPr>
          <p:cNvPicPr>
            <a:picLocks noChangeAspect="1"/>
          </p:cNvPicPr>
          <p:nvPr/>
        </p:nvPicPr>
        <p:blipFill>
          <a:blip r:embed="rId4"/>
          <a:stretch>
            <a:fillRect/>
          </a:stretch>
        </p:blipFill>
        <p:spPr>
          <a:xfrm>
            <a:off x="8457502" y="1256627"/>
            <a:ext cx="3238937" cy="1185156"/>
          </a:xfrm>
          <a:prstGeom prst="rect">
            <a:avLst/>
          </a:prstGeom>
        </p:spPr>
      </p:pic>
      <p:sp>
        <p:nvSpPr>
          <p:cNvPr id="15" name="Title 1">
            <a:extLst>
              <a:ext uri="{FF2B5EF4-FFF2-40B4-BE49-F238E27FC236}">
                <a16:creationId xmlns:a16="http://schemas.microsoft.com/office/drawing/2014/main" id="{2403C48C-D046-4D68-A27F-A9D40B3447BE}"/>
              </a:ext>
            </a:extLst>
          </p:cNvPr>
          <p:cNvSpPr txBox="1">
            <a:spLocks/>
          </p:cNvSpPr>
          <p:nvPr/>
        </p:nvSpPr>
        <p:spPr>
          <a:xfrm>
            <a:off x="274053" y="3181350"/>
            <a:ext cx="10707996" cy="495300"/>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385753" rtl="0" eaLnBrk="1" latinLnBrk="0" hangingPunct="1">
              <a:lnSpc>
                <a:spcPct val="90000"/>
              </a:lnSpc>
              <a:spcBef>
                <a:spcPct val="0"/>
              </a:spcBef>
              <a:buNone/>
              <a:defRPr sz="2400" b="1" kern="1200" cap="all" baseline="0">
                <a:solidFill>
                  <a:schemeClr val="accent2"/>
                </a:solidFill>
                <a:latin typeface="+mj-lt"/>
                <a:ea typeface="+mj-ea"/>
                <a:cs typeface="+mj-cs"/>
              </a:defRPr>
            </a:lvl1pPr>
          </a:lstStyle>
          <a:p>
            <a:endParaRPr lang="en-US" dirty="0"/>
          </a:p>
        </p:txBody>
      </p:sp>
      <p:sp>
        <p:nvSpPr>
          <p:cNvPr id="16" name="Title 1">
            <a:extLst>
              <a:ext uri="{FF2B5EF4-FFF2-40B4-BE49-F238E27FC236}">
                <a16:creationId xmlns:a16="http://schemas.microsoft.com/office/drawing/2014/main" id="{ADBDD8BA-9669-4CCC-8571-E88C1BCA16AF}"/>
              </a:ext>
            </a:extLst>
          </p:cNvPr>
          <p:cNvSpPr txBox="1">
            <a:spLocks/>
          </p:cNvSpPr>
          <p:nvPr/>
        </p:nvSpPr>
        <p:spPr>
          <a:xfrm>
            <a:off x="274053" y="3079089"/>
            <a:ext cx="10707996" cy="495300"/>
          </a:xfrm>
          <a:prstGeom prst="rect">
            <a:avLst/>
          </a:prstGeom>
          <a:effectLst>
            <a:outerShdw blurRad="50800" dist="38100" dir="2700000" algn="tl" rotWithShape="0">
              <a:prstClr val="black">
                <a:alpha val="40000"/>
              </a:prstClr>
            </a:outerShdw>
          </a:effectLst>
        </p:spPr>
        <p:txBody>
          <a:bodyPr vert="horz" lIns="91440" tIns="45720" rIns="91440" bIns="45720" rtlCol="0" anchor="ctr">
            <a:noAutofit/>
          </a:bodyPr>
          <a:lstStyle>
            <a:lvl1pPr algn="l" defTabSz="385753" rtl="0" eaLnBrk="1" latinLnBrk="0" hangingPunct="1">
              <a:lnSpc>
                <a:spcPct val="90000"/>
              </a:lnSpc>
              <a:spcBef>
                <a:spcPct val="0"/>
              </a:spcBef>
              <a:buNone/>
              <a:defRPr sz="2400" b="1" kern="1200" cap="all" baseline="0">
                <a:solidFill>
                  <a:schemeClr val="accent2"/>
                </a:solidFill>
                <a:latin typeface="+mj-lt"/>
                <a:ea typeface="+mj-ea"/>
                <a:cs typeface="+mj-cs"/>
              </a:defRPr>
            </a:lvl1pPr>
          </a:lstStyle>
          <a:p>
            <a:endParaRPr lang="en-US" dirty="0"/>
          </a:p>
        </p:txBody>
      </p:sp>
      <p:sp>
        <p:nvSpPr>
          <p:cNvPr id="17" name="TextBox 16">
            <a:extLst>
              <a:ext uri="{FF2B5EF4-FFF2-40B4-BE49-F238E27FC236}">
                <a16:creationId xmlns:a16="http://schemas.microsoft.com/office/drawing/2014/main" id="{4D252A2A-F8BA-4721-B8FC-7446D0BC195E}"/>
              </a:ext>
            </a:extLst>
          </p:cNvPr>
          <p:cNvSpPr txBox="1"/>
          <p:nvPr/>
        </p:nvSpPr>
        <p:spPr>
          <a:xfrm>
            <a:off x="2568429" y="3205057"/>
            <a:ext cx="4822272" cy="646331"/>
          </a:xfrm>
          <a:prstGeom prst="rect">
            <a:avLst/>
          </a:prstGeom>
          <a:noFill/>
        </p:spPr>
        <p:txBody>
          <a:bodyPr wrap="square" rtlCol="0">
            <a:spAutoFit/>
          </a:bodyPr>
          <a:lstStyle/>
          <a:p>
            <a:r>
              <a:rPr lang="en-US" dirty="0">
                <a:solidFill>
                  <a:schemeClr val="bg1"/>
                </a:solidFill>
              </a:rPr>
              <a:t>Developer Edition (customized experience associated with AGO or Enterprise)</a:t>
            </a:r>
          </a:p>
        </p:txBody>
      </p:sp>
      <p:pic>
        <p:nvPicPr>
          <p:cNvPr id="18" name="Picture 2" descr="ArcGIS Experience Builder | Build &amp; Deploy Web Apps">
            <a:extLst>
              <a:ext uri="{FF2B5EF4-FFF2-40B4-BE49-F238E27FC236}">
                <a16:creationId xmlns:a16="http://schemas.microsoft.com/office/drawing/2014/main" id="{6BBE9246-9FB0-447B-8BC4-7C2FBEFFB9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8366" y="2834691"/>
            <a:ext cx="1110063" cy="111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724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err="1"/>
              <a:t>Manifest.json</a:t>
            </a:r>
            <a:endParaRPr lang="en-US" dirty="0"/>
          </a:p>
        </p:txBody>
      </p:sp>
      <p:pic>
        <p:nvPicPr>
          <p:cNvPr id="5" name="Picture 4">
            <a:extLst>
              <a:ext uri="{FF2B5EF4-FFF2-40B4-BE49-F238E27FC236}">
                <a16:creationId xmlns:a16="http://schemas.microsoft.com/office/drawing/2014/main" id="{AFCC2F30-F5E8-47C7-A717-B330B4F76A9A}"/>
              </a:ext>
            </a:extLst>
          </p:cNvPr>
          <p:cNvPicPr>
            <a:picLocks noChangeAspect="1"/>
          </p:cNvPicPr>
          <p:nvPr/>
        </p:nvPicPr>
        <p:blipFill>
          <a:blip r:embed="rId2"/>
          <a:stretch>
            <a:fillRect/>
          </a:stretch>
        </p:blipFill>
        <p:spPr>
          <a:xfrm>
            <a:off x="3815667" y="1309952"/>
            <a:ext cx="4685714" cy="4238095"/>
          </a:xfrm>
          <a:prstGeom prst="rect">
            <a:avLst/>
          </a:prstGeom>
        </p:spPr>
      </p:pic>
    </p:spTree>
    <p:extLst>
      <p:ext uri="{BB962C8B-B14F-4D97-AF65-F5344CB8AC3E}">
        <p14:creationId xmlns:p14="http://schemas.microsoft.com/office/powerpoint/2010/main" val="2476222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Storybook – UI Components</a:t>
            </a:r>
          </a:p>
        </p:txBody>
      </p:sp>
      <p:pic>
        <p:nvPicPr>
          <p:cNvPr id="7" name="Picture 6">
            <a:extLst>
              <a:ext uri="{FF2B5EF4-FFF2-40B4-BE49-F238E27FC236}">
                <a16:creationId xmlns:a16="http://schemas.microsoft.com/office/drawing/2014/main" id="{28C97BA0-61A1-4767-8B02-5E4D16499BEC}"/>
              </a:ext>
            </a:extLst>
          </p:cNvPr>
          <p:cNvPicPr>
            <a:picLocks noChangeAspect="1"/>
          </p:cNvPicPr>
          <p:nvPr/>
        </p:nvPicPr>
        <p:blipFill>
          <a:blip r:embed="rId2"/>
          <a:stretch>
            <a:fillRect/>
          </a:stretch>
        </p:blipFill>
        <p:spPr>
          <a:xfrm>
            <a:off x="2696000" y="1309952"/>
            <a:ext cx="6800000" cy="4238095"/>
          </a:xfrm>
          <a:prstGeom prst="rect">
            <a:avLst/>
          </a:prstGeom>
        </p:spPr>
      </p:pic>
    </p:spTree>
    <p:extLst>
      <p:ext uri="{BB962C8B-B14F-4D97-AF65-F5344CB8AC3E}">
        <p14:creationId xmlns:p14="http://schemas.microsoft.com/office/powerpoint/2010/main" val="4091431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6E5B6-0FD0-4974-95BB-61BB5EE344A7}"/>
              </a:ext>
            </a:extLst>
          </p:cNvPr>
          <p:cNvSpPr>
            <a:spLocks noGrp="1"/>
          </p:cNvSpPr>
          <p:nvPr>
            <p:ph type="title"/>
          </p:nvPr>
        </p:nvSpPr>
        <p:spPr/>
        <p:txBody>
          <a:bodyPr/>
          <a:lstStyle/>
          <a:p>
            <a:r>
              <a:rPr lang="en-US" dirty="0"/>
              <a:t>Storybook – UI Components</a:t>
            </a:r>
          </a:p>
        </p:txBody>
      </p:sp>
      <p:pic>
        <p:nvPicPr>
          <p:cNvPr id="4" name="Picture 3">
            <a:extLst>
              <a:ext uri="{FF2B5EF4-FFF2-40B4-BE49-F238E27FC236}">
                <a16:creationId xmlns:a16="http://schemas.microsoft.com/office/drawing/2014/main" id="{56E8B086-EFEB-4123-9930-01C3B49E7F2D}"/>
              </a:ext>
            </a:extLst>
          </p:cNvPr>
          <p:cNvPicPr>
            <a:picLocks noChangeAspect="1"/>
          </p:cNvPicPr>
          <p:nvPr/>
        </p:nvPicPr>
        <p:blipFill>
          <a:blip r:embed="rId2"/>
          <a:stretch>
            <a:fillRect/>
          </a:stretch>
        </p:blipFill>
        <p:spPr>
          <a:xfrm>
            <a:off x="125046" y="1211385"/>
            <a:ext cx="11911119" cy="4494025"/>
          </a:xfrm>
          <a:prstGeom prst="rect">
            <a:avLst/>
          </a:prstGeom>
        </p:spPr>
      </p:pic>
    </p:spTree>
    <p:extLst>
      <p:ext uri="{BB962C8B-B14F-4D97-AF65-F5344CB8AC3E}">
        <p14:creationId xmlns:p14="http://schemas.microsoft.com/office/powerpoint/2010/main" val="477906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Developer Edition – First Steps summary</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a:xfrm>
            <a:off x="192620" y="1032679"/>
            <a:ext cx="10693177" cy="1188007"/>
          </a:xfrm>
        </p:spPr>
        <p:txBody>
          <a:bodyPr>
            <a:normAutofit fontScale="92500" lnSpcReduction="20000"/>
          </a:bodyPr>
          <a:lstStyle/>
          <a:p>
            <a:pPr>
              <a:buFont typeface="Wingdings" panose="05000000000000000000" pitchFamily="2" charset="2"/>
              <a:buChar char="ü"/>
            </a:pPr>
            <a:r>
              <a:rPr lang="en-US" dirty="0"/>
              <a:t>Download Developer Edition Files</a:t>
            </a:r>
          </a:p>
          <a:p>
            <a:pPr>
              <a:buFont typeface="Wingdings" panose="05000000000000000000" pitchFamily="2" charset="2"/>
              <a:buChar char="ü"/>
            </a:pPr>
            <a:r>
              <a:rPr lang="en-US" dirty="0"/>
              <a:t>Register App ID</a:t>
            </a:r>
          </a:p>
          <a:p>
            <a:pPr>
              <a:buFont typeface="Wingdings" panose="05000000000000000000" pitchFamily="2" charset="2"/>
              <a:buChar char="ü"/>
            </a:pPr>
            <a:r>
              <a:rPr lang="en-US" dirty="0"/>
              <a:t>Create new “Experience” - Web Map</a:t>
            </a:r>
          </a:p>
          <a:p>
            <a:pPr>
              <a:buFont typeface="Wingdings" panose="05000000000000000000" pitchFamily="2" charset="2"/>
              <a:buChar char="ü"/>
            </a:pPr>
            <a:r>
              <a:rPr lang="en-US" dirty="0"/>
              <a:t>Build Custom Widget</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107413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A7C3-5B19-472C-B71B-D09A678181DF}"/>
              </a:ext>
            </a:extLst>
          </p:cNvPr>
          <p:cNvSpPr>
            <a:spLocks noGrp="1"/>
          </p:cNvSpPr>
          <p:nvPr>
            <p:ph type="title"/>
          </p:nvPr>
        </p:nvSpPr>
        <p:spPr/>
        <p:txBody>
          <a:bodyPr/>
          <a:lstStyle/>
          <a:p>
            <a:r>
              <a:rPr lang="en-US" dirty="0"/>
              <a:t>Examples</a:t>
            </a:r>
          </a:p>
        </p:txBody>
      </p:sp>
      <p:sp>
        <p:nvSpPr>
          <p:cNvPr id="5" name="Content Placeholder 2">
            <a:extLst>
              <a:ext uri="{FF2B5EF4-FFF2-40B4-BE49-F238E27FC236}">
                <a16:creationId xmlns:a16="http://schemas.microsoft.com/office/drawing/2014/main" id="{D101D776-D79A-4321-96EF-ADDCD90258C0}"/>
              </a:ext>
            </a:extLst>
          </p:cNvPr>
          <p:cNvSpPr>
            <a:spLocks noGrp="1"/>
          </p:cNvSpPr>
          <p:nvPr>
            <p:ph idx="1"/>
          </p:nvPr>
        </p:nvSpPr>
        <p:spPr>
          <a:xfrm>
            <a:off x="192620" y="1032679"/>
            <a:ext cx="11280365" cy="3148552"/>
          </a:xfrm>
        </p:spPr>
        <p:txBody>
          <a:bodyPr>
            <a:normAutofit/>
          </a:bodyPr>
          <a:lstStyle/>
          <a:p>
            <a:pPr>
              <a:spcAft>
                <a:spcPts val="600"/>
              </a:spcAft>
              <a:buFont typeface="Wingdings" panose="05000000000000000000" pitchFamily="2" charset="2"/>
              <a:buChar char="ü"/>
            </a:pPr>
            <a:r>
              <a:rPr lang="en-US" sz="1600" dirty="0">
                <a:solidFill>
                  <a:srgbClr val="00B0F0"/>
                </a:solidFill>
                <a:hlinkClick r:id="rId2">
                  <a:extLst>
                    <a:ext uri="{A12FA001-AC4F-418D-AE19-62706E023703}">
                      <ahyp:hlinkClr xmlns:ahyp="http://schemas.microsoft.com/office/drawing/2018/hyperlinkcolor" val="tx"/>
                    </a:ext>
                  </a:extLst>
                </a:hlinkClick>
              </a:rPr>
              <a:t>https://experience.arcgis.com/experience/dde155a7b903429a90c7fe39e281f9be/page/page_1/</a:t>
            </a:r>
            <a:endParaRPr lang="en-US" sz="1600" dirty="0">
              <a:solidFill>
                <a:srgbClr val="00B0F0"/>
              </a:solidFill>
            </a:endParaRPr>
          </a:p>
          <a:p>
            <a:pPr>
              <a:spcAft>
                <a:spcPts val="600"/>
              </a:spcAft>
              <a:buFont typeface="Wingdings" panose="05000000000000000000" pitchFamily="2" charset="2"/>
              <a:buChar char="ü"/>
            </a:pPr>
            <a:r>
              <a:rPr lang="en-US" sz="1600" dirty="0">
                <a:solidFill>
                  <a:srgbClr val="00B0F0"/>
                </a:solidFill>
                <a:hlinkClick r:id="rId3">
                  <a:extLst>
                    <a:ext uri="{A12FA001-AC4F-418D-AE19-62706E023703}">
                      <ahyp:hlinkClr xmlns:ahyp="http://schemas.microsoft.com/office/drawing/2018/hyperlinkcolor" val="tx"/>
                    </a:ext>
                  </a:extLst>
                </a:hlinkClick>
              </a:rPr>
              <a:t>https://experience.arcgis.com/experience/22c7182a162d45788dd52a2362f8ed65</a:t>
            </a:r>
            <a:endParaRPr lang="en-US" sz="1600" dirty="0">
              <a:solidFill>
                <a:srgbClr val="00B0F0"/>
              </a:solidFill>
            </a:endParaRPr>
          </a:p>
          <a:p>
            <a:pPr>
              <a:spcAft>
                <a:spcPts val="600"/>
              </a:spcAft>
              <a:buFont typeface="Wingdings" panose="05000000000000000000" pitchFamily="2" charset="2"/>
              <a:buChar char="ü"/>
            </a:pPr>
            <a:r>
              <a:rPr lang="en-US" sz="1600" dirty="0">
                <a:solidFill>
                  <a:srgbClr val="00B0F0"/>
                </a:solidFill>
                <a:hlinkClick r:id="rId4">
                  <a:extLst>
                    <a:ext uri="{A12FA001-AC4F-418D-AE19-62706E023703}">
                      <ahyp:hlinkClr xmlns:ahyp="http://schemas.microsoft.com/office/drawing/2018/hyperlinkcolor" val="tx"/>
                    </a:ext>
                  </a:extLst>
                </a:hlinkClick>
              </a:rPr>
              <a:t>https://experience.arcgis.com/experience/f7f674ce7a4a45b4afc8c3c4b2bdba7d</a:t>
            </a:r>
            <a:endParaRPr lang="en-US" sz="1600" dirty="0">
              <a:solidFill>
                <a:srgbClr val="00B0F0"/>
              </a:solidFill>
            </a:endParaRPr>
          </a:p>
          <a:p>
            <a:pPr>
              <a:spcAft>
                <a:spcPts val="600"/>
              </a:spcAft>
              <a:buFont typeface="Wingdings" panose="05000000000000000000" pitchFamily="2" charset="2"/>
              <a:buChar char="ü"/>
            </a:pPr>
            <a:r>
              <a:rPr lang="en-US" sz="1600" dirty="0">
                <a:solidFill>
                  <a:srgbClr val="00B0F0"/>
                </a:solidFill>
                <a:hlinkClick r:id="rId5">
                  <a:extLst>
                    <a:ext uri="{A12FA001-AC4F-418D-AE19-62706E023703}">
                      <ahyp:hlinkClr xmlns:ahyp="http://schemas.microsoft.com/office/drawing/2018/hyperlinkcolor" val="tx"/>
                    </a:ext>
                  </a:extLst>
                </a:hlinkClick>
              </a:rPr>
              <a:t>https://experience.arcgis.com/experience/28466a6d361545358ec64fa3e932ee86/page/page_0/</a:t>
            </a:r>
            <a:endParaRPr lang="en-US" sz="1600" dirty="0">
              <a:solidFill>
                <a:srgbClr val="00B0F0"/>
              </a:solidFill>
            </a:endParaRPr>
          </a:p>
        </p:txBody>
      </p:sp>
    </p:spTree>
    <p:extLst>
      <p:ext uri="{BB962C8B-B14F-4D97-AF65-F5344CB8AC3E}">
        <p14:creationId xmlns:p14="http://schemas.microsoft.com/office/powerpoint/2010/main" val="3802327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A7C3-5B19-472C-B71B-D09A678181DF}"/>
              </a:ext>
            </a:extLst>
          </p:cNvPr>
          <p:cNvSpPr>
            <a:spLocks noGrp="1"/>
          </p:cNvSpPr>
          <p:nvPr>
            <p:ph type="title"/>
          </p:nvPr>
        </p:nvSpPr>
        <p:spPr/>
        <p:txBody>
          <a:bodyPr/>
          <a:lstStyle/>
          <a:p>
            <a:r>
              <a:rPr lang="en-US" dirty="0"/>
              <a:t>Helpful Resources</a:t>
            </a:r>
          </a:p>
        </p:txBody>
      </p:sp>
      <p:sp>
        <p:nvSpPr>
          <p:cNvPr id="4" name="TextBox 3">
            <a:extLst>
              <a:ext uri="{FF2B5EF4-FFF2-40B4-BE49-F238E27FC236}">
                <a16:creationId xmlns:a16="http://schemas.microsoft.com/office/drawing/2014/main" id="{4B1933F0-9AB1-418F-B933-6B1E0F5EFA8B}"/>
              </a:ext>
            </a:extLst>
          </p:cNvPr>
          <p:cNvSpPr txBox="1"/>
          <p:nvPr/>
        </p:nvSpPr>
        <p:spPr>
          <a:xfrm>
            <a:off x="1625600" y="705177"/>
            <a:ext cx="9260195" cy="5509200"/>
          </a:xfrm>
          <a:prstGeom prst="rect">
            <a:avLst/>
          </a:prstGeom>
          <a:noFill/>
        </p:spPr>
        <p:txBody>
          <a:bodyPr wrap="square" rtlCol="0">
            <a:spAutoFit/>
          </a:bodyPr>
          <a:lstStyle/>
          <a:p>
            <a:pPr algn="ctr"/>
            <a:r>
              <a:rPr lang="en-US" sz="2000" dirty="0">
                <a:solidFill>
                  <a:schemeClr val="bg1"/>
                </a:solidFill>
              </a:rPr>
              <a:t>ArcGIS Experience Builder Online Edition</a:t>
            </a:r>
          </a:p>
          <a:p>
            <a:pPr algn="ctr"/>
            <a:r>
              <a:rPr lang="en-US" sz="2000" dirty="0">
                <a:solidFill>
                  <a:srgbClr val="00B0F0"/>
                </a:solidFill>
                <a:hlinkClick r:id="rId2">
                  <a:extLst>
                    <a:ext uri="{A12FA001-AC4F-418D-AE19-62706E023703}">
                      <ahyp:hlinkClr xmlns:ahyp="http://schemas.microsoft.com/office/drawing/2018/hyperlinkcolor" val="tx"/>
                    </a:ext>
                  </a:extLst>
                </a:hlinkClick>
              </a:rPr>
              <a:t>experience.arcgis.com</a:t>
            </a:r>
            <a:endParaRPr lang="en-US" sz="2000" dirty="0">
              <a:solidFill>
                <a:srgbClr val="00B0F0"/>
              </a:solidFill>
            </a:endParaRPr>
          </a:p>
          <a:p>
            <a:pPr algn="ctr"/>
            <a:endParaRPr lang="en-US" sz="2000" dirty="0">
              <a:solidFill>
                <a:schemeClr val="bg1"/>
              </a:solidFill>
            </a:endParaRPr>
          </a:p>
          <a:p>
            <a:pPr algn="ctr"/>
            <a:r>
              <a:rPr lang="en-US" sz="2000" dirty="0">
                <a:solidFill>
                  <a:schemeClr val="bg1"/>
                </a:solidFill>
              </a:rPr>
              <a:t>Download Developer Edition</a:t>
            </a:r>
          </a:p>
          <a:p>
            <a:pPr algn="ctr"/>
            <a:r>
              <a:rPr lang="en-US" sz="2000" dirty="0">
                <a:solidFill>
                  <a:srgbClr val="00B0F0"/>
                </a:solidFill>
                <a:hlinkClick r:id="rId3">
                  <a:extLst>
                    <a:ext uri="{A12FA001-AC4F-418D-AE19-62706E023703}">
                      <ahyp:hlinkClr xmlns:ahyp="http://schemas.microsoft.com/office/drawing/2018/hyperlinkcolor" val="tx"/>
                    </a:ext>
                  </a:extLst>
                </a:hlinkClick>
              </a:rPr>
              <a:t>developers.arcgis.com/experience-builder</a:t>
            </a:r>
            <a:endParaRPr lang="en-US" sz="2000" dirty="0">
              <a:solidFill>
                <a:srgbClr val="00B0F0"/>
              </a:solidFill>
            </a:endParaRPr>
          </a:p>
          <a:p>
            <a:pPr algn="ctr"/>
            <a:endParaRPr lang="en-US" sz="2000" dirty="0">
              <a:solidFill>
                <a:schemeClr val="bg1"/>
              </a:solidFill>
            </a:endParaRPr>
          </a:p>
          <a:p>
            <a:pPr algn="ctr"/>
            <a:r>
              <a:rPr lang="en-US" sz="2000" dirty="0">
                <a:solidFill>
                  <a:schemeClr val="bg1"/>
                </a:solidFill>
              </a:rPr>
              <a:t>Help documentation</a:t>
            </a:r>
          </a:p>
          <a:p>
            <a:pPr algn="ctr"/>
            <a:r>
              <a:rPr lang="en-US" sz="2000" dirty="0">
                <a:solidFill>
                  <a:srgbClr val="00B0F0"/>
                </a:solidFill>
                <a:hlinkClick r:id="rId4">
                  <a:extLst>
                    <a:ext uri="{A12FA001-AC4F-418D-AE19-62706E023703}">
                      <ahyp:hlinkClr xmlns:ahyp="http://schemas.microsoft.com/office/drawing/2018/hyperlinkcolor" val="tx"/>
                    </a:ext>
                  </a:extLst>
                </a:hlinkClick>
              </a:rPr>
              <a:t>doc.arcgis.com</a:t>
            </a:r>
            <a:endParaRPr lang="en-US" sz="2000" dirty="0">
              <a:solidFill>
                <a:srgbClr val="00B0F0"/>
              </a:solidFill>
            </a:endParaRPr>
          </a:p>
          <a:p>
            <a:pPr algn="ctr"/>
            <a:endParaRPr lang="en-US" sz="2000" dirty="0">
              <a:solidFill>
                <a:schemeClr val="bg1"/>
              </a:solidFill>
            </a:endParaRPr>
          </a:p>
          <a:p>
            <a:pPr algn="ctr"/>
            <a:r>
              <a:rPr lang="en-US" sz="2000" dirty="0">
                <a:solidFill>
                  <a:schemeClr val="bg1"/>
                </a:solidFill>
              </a:rPr>
              <a:t>Community</a:t>
            </a:r>
          </a:p>
          <a:p>
            <a:pPr algn="ctr"/>
            <a:r>
              <a:rPr lang="en-US" sz="2000" dirty="0">
                <a:solidFill>
                  <a:srgbClr val="00B0F0"/>
                </a:solidFill>
                <a:hlinkClick r:id="rId5">
                  <a:extLst>
                    <a:ext uri="{A12FA001-AC4F-418D-AE19-62706E023703}">
                      <ahyp:hlinkClr xmlns:ahyp="http://schemas.microsoft.com/office/drawing/2018/hyperlinkcolor" val="tx"/>
                    </a:ext>
                  </a:extLst>
                </a:hlinkClick>
              </a:rPr>
              <a:t>community.esri.com/community/</a:t>
            </a:r>
            <a:r>
              <a:rPr lang="en-US" sz="2000" dirty="0" err="1">
                <a:solidFill>
                  <a:srgbClr val="00B0F0"/>
                </a:solidFill>
                <a:hlinkClick r:id="rId5">
                  <a:extLst>
                    <a:ext uri="{A12FA001-AC4F-418D-AE19-62706E023703}">
                      <ahyp:hlinkClr xmlns:ahyp="http://schemas.microsoft.com/office/drawing/2018/hyperlinkcolor" val="tx"/>
                    </a:ext>
                  </a:extLst>
                </a:hlinkClick>
              </a:rPr>
              <a:t>arcgis</a:t>
            </a:r>
            <a:r>
              <a:rPr lang="en-US" sz="2000" dirty="0">
                <a:solidFill>
                  <a:srgbClr val="00B0F0"/>
                </a:solidFill>
                <a:hlinkClick r:id="rId5">
                  <a:extLst>
                    <a:ext uri="{A12FA001-AC4F-418D-AE19-62706E023703}">
                      <ahyp:hlinkClr xmlns:ahyp="http://schemas.microsoft.com/office/drawing/2018/hyperlinkcolor" val="tx"/>
                    </a:ext>
                  </a:extLst>
                </a:hlinkClick>
              </a:rPr>
              <a:t>-experience-builder</a:t>
            </a:r>
            <a:endParaRPr lang="en-US" sz="2000" dirty="0">
              <a:solidFill>
                <a:srgbClr val="00B0F0"/>
              </a:solidFill>
            </a:endParaRPr>
          </a:p>
          <a:p>
            <a:endParaRPr lang="en-US" sz="2000" dirty="0">
              <a:solidFill>
                <a:schemeClr val="bg1"/>
              </a:solidFill>
            </a:endParaRPr>
          </a:p>
          <a:p>
            <a:pPr algn="ctr"/>
            <a:r>
              <a:rPr lang="en-US" sz="1800" dirty="0">
                <a:solidFill>
                  <a:schemeClr val="bg1"/>
                </a:solidFill>
              </a:rPr>
              <a:t>UI Components</a:t>
            </a:r>
          </a:p>
          <a:p>
            <a:pPr algn="ctr"/>
            <a:r>
              <a:rPr lang="en-US" sz="2000" b="0" i="0" u="none" strike="noStrike" dirty="0">
                <a:solidFill>
                  <a:srgbClr val="00B0F0"/>
                </a:solidFill>
                <a:effectLst/>
                <a:latin typeface="Avenir Next W01"/>
                <a:hlinkClick r:id="rId6">
                  <a:extLst>
                    <a:ext uri="{A12FA001-AC4F-418D-AE19-62706E023703}">
                      <ahyp:hlinkClr xmlns:ahyp="http://schemas.microsoft.com/office/drawing/2018/hyperlinkcolor" val="tx"/>
                    </a:ext>
                  </a:extLst>
                </a:hlinkClick>
              </a:rPr>
              <a:t>developers.arcgis.com/experience-builder/storybook</a:t>
            </a:r>
            <a:endParaRPr lang="en-US" sz="2000" b="0" i="0" u="none" strike="noStrike" dirty="0">
              <a:solidFill>
                <a:srgbClr val="00B0F0"/>
              </a:solidFill>
              <a:effectLst/>
              <a:latin typeface="Avenir Next W01"/>
            </a:endParaRPr>
          </a:p>
          <a:p>
            <a:pPr algn="ctr"/>
            <a:endParaRPr lang="en-US" dirty="0">
              <a:latin typeface="Avenir Next W01"/>
            </a:endParaRPr>
          </a:p>
          <a:p>
            <a:pPr algn="ctr"/>
            <a:r>
              <a:rPr lang="en-US" sz="1800" dirty="0">
                <a:solidFill>
                  <a:schemeClr val="bg1"/>
                </a:solidFill>
              </a:rPr>
              <a:t>Samples Repo</a:t>
            </a:r>
          </a:p>
          <a:p>
            <a:pPr algn="ct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community.esri.com/t5/</a:t>
            </a:r>
            <a:r>
              <a:rPr lang="en-US" sz="2000" b="0" i="0" u="none" strike="noStrike" dirty="0" err="1">
                <a:solidFill>
                  <a:srgbClr val="00B0F0"/>
                </a:solidFill>
                <a:effectLst/>
                <a:latin typeface="+mj-lt"/>
                <a:hlinkClick r:id="rId7">
                  <a:extLst>
                    <a:ext uri="{A12FA001-AC4F-418D-AE19-62706E023703}">
                      <ahyp:hlinkClr xmlns:ahyp="http://schemas.microsoft.com/office/drawing/2018/hyperlinkcolor" val="tx"/>
                    </a:ext>
                  </a:extLst>
                </a:hlinkClick>
              </a:rPr>
              <a:t>arcgis</a:t>
            </a: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-experience-builder/</a:t>
            </a:r>
            <a:r>
              <a:rPr lang="en-US" sz="2000" b="0" i="0" u="none" strike="noStrike" dirty="0" err="1">
                <a:solidFill>
                  <a:srgbClr val="00B0F0"/>
                </a:solidFill>
                <a:effectLst/>
                <a:latin typeface="+mj-lt"/>
                <a:hlinkClick r:id="rId7">
                  <a:extLst>
                    <a:ext uri="{A12FA001-AC4F-418D-AE19-62706E023703}">
                      <ahyp:hlinkClr xmlns:ahyp="http://schemas.microsoft.com/office/drawing/2018/hyperlinkcolor" val="tx"/>
                    </a:ext>
                  </a:extLst>
                </a:hlinkClick>
              </a:rPr>
              <a:t>ct</a:t>
            </a: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-p/</a:t>
            </a:r>
            <a:r>
              <a:rPr lang="en-US" sz="2000" b="0" i="0" u="none" strike="noStrike" dirty="0" err="1">
                <a:solidFill>
                  <a:srgbClr val="00B0F0"/>
                </a:solidFill>
                <a:effectLst/>
                <a:latin typeface="+mj-lt"/>
                <a:hlinkClick r:id="rId7">
                  <a:extLst>
                    <a:ext uri="{A12FA001-AC4F-418D-AE19-62706E023703}">
                      <ahyp:hlinkClr xmlns:ahyp="http://schemas.microsoft.com/office/drawing/2018/hyperlinkcolor" val="tx"/>
                    </a:ext>
                  </a:extLst>
                </a:hlinkClick>
              </a:rPr>
              <a:t>arcgis</a:t>
            </a:r>
            <a:r>
              <a:rPr lang="en-US" sz="2000" b="0" i="0" u="none" strike="noStrike" dirty="0">
                <a:solidFill>
                  <a:srgbClr val="00B0F0"/>
                </a:solidFill>
                <a:effectLst/>
                <a:latin typeface="+mj-lt"/>
                <a:hlinkClick r:id="rId7">
                  <a:extLst>
                    <a:ext uri="{A12FA001-AC4F-418D-AE19-62706E023703}">
                      <ahyp:hlinkClr xmlns:ahyp="http://schemas.microsoft.com/office/drawing/2018/hyperlinkcolor" val="tx"/>
                    </a:ext>
                  </a:extLst>
                </a:hlinkClick>
              </a:rPr>
              <a:t>-experience-builder</a:t>
            </a:r>
            <a:endParaRPr lang="en-US" sz="2000" dirty="0">
              <a:solidFill>
                <a:srgbClr val="00B0F0"/>
              </a:solidFill>
              <a:latin typeface="+mj-lt"/>
            </a:endParaRPr>
          </a:p>
          <a:p>
            <a:pPr algn="ctr"/>
            <a:endParaRPr lang="en-US" dirty="0"/>
          </a:p>
        </p:txBody>
      </p:sp>
    </p:spTree>
    <p:extLst>
      <p:ext uri="{BB962C8B-B14F-4D97-AF65-F5344CB8AC3E}">
        <p14:creationId xmlns:p14="http://schemas.microsoft.com/office/powerpoint/2010/main" val="1477632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A7C3-5B19-472C-B71B-D09A678181DF}"/>
              </a:ext>
            </a:extLst>
          </p:cNvPr>
          <p:cNvSpPr>
            <a:spLocks noGrp="1"/>
          </p:cNvSpPr>
          <p:nvPr>
            <p:ph type="title"/>
          </p:nvPr>
        </p:nvSpPr>
        <p:spPr/>
        <p:txBody>
          <a:bodyPr/>
          <a:lstStyle/>
          <a:p>
            <a:r>
              <a:rPr lang="en-US" dirty="0"/>
              <a:t>Time to code - Exercises</a:t>
            </a:r>
          </a:p>
        </p:txBody>
      </p:sp>
      <p:sp>
        <p:nvSpPr>
          <p:cNvPr id="4" name="TextBox 3">
            <a:extLst>
              <a:ext uri="{FF2B5EF4-FFF2-40B4-BE49-F238E27FC236}">
                <a16:creationId xmlns:a16="http://schemas.microsoft.com/office/drawing/2014/main" id="{4B1933F0-9AB1-418F-B933-6B1E0F5EFA8B}"/>
              </a:ext>
            </a:extLst>
          </p:cNvPr>
          <p:cNvSpPr txBox="1"/>
          <p:nvPr/>
        </p:nvSpPr>
        <p:spPr>
          <a:xfrm>
            <a:off x="854133" y="1049357"/>
            <a:ext cx="5998730" cy="1292662"/>
          </a:xfrm>
          <a:prstGeom prst="rect">
            <a:avLst/>
          </a:prstGeom>
          <a:noFill/>
        </p:spPr>
        <p:txBody>
          <a:bodyPr wrap="square" rtlCol="0">
            <a:spAutoFit/>
          </a:bodyPr>
          <a:lstStyle/>
          <a:p>
            <a:r>
              <a:rPr lang="en-US" sz="2000" dirty="0">
                <a:solidFill>
                  <a:schemeClr val="bg1"/>
                </a:solidFill>
              </a:rPr>
              <a:t>Exercises and slides available here:</a:t>
            </a:r>
          </a:p>
          <a:p>
            <a:r>
              <a:rPr lang="en-US" sz="2000" dirty="0">
                <a:solidFill>
                  <a:srgbClr val="00B0F0"/>
                </a:solidFill>
                <a:hlinkClick r:id="rId2">
                  <a:extLst>
                    <a:ext uri="{A12FA001-AC4F-418D-AE19-62706E023703}">
                      <ahyp:hlinkClr xmlns:ahyp="http://schemas.microsoft.com/office/drawing/2018/hyperlinkcolor" val="tx"/>
                    </a:ext>
                  </a:extLst>
                </a:hlinkClick>
              </a:rPr>
              <a:t>github.com/</a:t>
            </a:r>
            <a:r>
              <a:rPr lang="en-US" sz="2000" dirty="0" err="1">
                <a:solidFill>
                  <a:srgbClr val="00B0F0"/>
                </a:solidFill>
                <a:hlinkClick r:id="rId2">
                  <a:extLst>
                    <a:ext uri="{A12FA001-AC4F-418D-AE19-62706E023703}">
                      <ahyp:hlinkClr xmlns:ahyp="http://schemas.microsoft.com/office/drawing/2018/hyperlinkcolor" val="tx"/>
                    </a:ext>
                  </a:extLst>
                </a:hlinkClick>
              </a:rPr>
              <a:t>paulhedlund</a:t>
            </a:r>
            <a:r>
              <a:rPr lang="en-US" sz="2000" dirty="0">
                <a:solidFill>
                  <a:srgbClr val="00B0F0"/>
                </a:solidFill>
                <a:hlinkClick r:id="rId2">
                  <a:extLst>
                    <a:ext uri="{A12FA001-AC4F-418D-AE19-62706E023703}">
                      <ahyp:hlinkClr xmlns:ahyp="http://schemas.microsoft.com/office/drawing/2018/hyperlinkcolor" val="tx"/>
                    </a:ext>
                  </a:extLst>
                </a:hlinkClick>
              </a:rPr>
              <a:t>/</a:t>
            </a:r>
            <a:r>
              <a:rPr lang="en-US" sz="2000" dirty="0" err="1">
                <a:solidFill>
                  <a:srgbClr val="00B0F0"/>
                </a:solidFill>
                <a:hlinkClick r:id="rId2">
                  <a:extLst>
                    <a:ext uri="{A12FA001-AC4F-418D-AE19-62706E023703}">
                      <ahyp:hlinkClr xmlns:ahyp="http://schemas.microsoft.com/office/drawing/2018/hyperlinkcolor" val="tx"/>
                    </a:ext>
                  </a:extLst>
                </a:hlinkClick>
              </a:rPr>
              <a:t>experiencebuilderGISLIS</a:t>
            </a:r>
            <a:endParaRPr lang="en-US" sz="2000" dirty="0">
              <a:solidFill>
                <a:srgbClr val="00B0F0"/>
              </a:solidFill>
            </a:endParaRPr>
          </a:p>
          <a:p>
            <a:endParaRPr lang="en-US" sz="2000" dirty="0">
              <a:solidFill>
                <a:schemeClr val="bg1"/>
              </a:solidFill>
            </a:endParaRPr>
          </a:p>
          <a:p>
            <a:endParaRPr lang="en-US" dirty="0"/>
          </a:p>
        </p:txBody>
      </p:sp>
      <p:pic>
        <p:nvPicPr>
          <p:cNvPr id="5" name="Picture 2" descr="Image result for time to code">
            <a:extLst>
              <a:ext uri="{FF2B5EF4-FFF2-40B4-BE49-F238E27FC236}">
                <a16:creationId xmlns:a16="http://schemas.microsoft.com/office/drawing/2014/main" id="{2215FE38-4F3F-4579-8768-73C57DF17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33" y="2751810"/>
            <a:ext cx="5241867" cy="294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467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B166-3CB3-4C17-8685-4404CC57A9C6}"/>
              </a:ext>
            </a:extLst>
          </p:cNvPr>
          <p:cNvSpPr>
            <a:spLocks noGrp="1"/>
          </p:cNvSpPr>
          <p:nvPr>
            <p:ph type="title"/>
          </p:nvPr>
        </p:nvSpPr>
        <p:spPr/>
        <p:txBody>
          <a:bodyPr/>
          <a:lstStyle/>
          <a:p>
            <a:r>
              <a:rPr lang="en-US" dirty="0"/>
              <a:t>Experience Build requirements</a:t>
            </a:r>
          </a:p>
        </p:txBody>
      </p:sp>
      <p:sp>
        <p:nvSpPr>
          <p:cNvPr id="3" name="Content Placeholder 2">
            <a:extLst>
              <a:ext uri="{FF2B5EF4-FFF2-40B4-BE49-F238E27FC236}">
                <a16:creationId xmlns:a16="http://schemas.microsoft.com/office/drawing/2014/main" id="{F79FB99C-3027-4DF1-B329-C522FA131ABD}"/>
              </a:ext>
            </a:extLst>
          </p:cNvPr>
          <p:cNvSpPr>
            <a:spLocks noGrp="1"/>
          </p:cNvSpPr>
          <p:nvPr>
            <p:ph idx="1"/>
          </p:nvPr>
        </p:nvSpPr>
        <p:spPr/>
        <p:txBody>
          <a:bodyPr/>
          <a:lstStyle/>
          <a:p>
            <a:pPr>
              <a:buFont typeface="Wingdings" panose="05000000000000000000" pitchFamily="2" charset="2"/>
              <a:buChar char="ü"/>
            </a:pPr>
            <a:r>
              <a:rPr lang="en-US" dirty="0"/>
              <a:t>Laptop, Desktop, or tablet( for editing)</a:t>
            </a:r>
          </a:p>
          <a:p>
            <a:pPr>
              <a:buFont typeface="Wingdings" panose="05000000000000000000" pitchFamily="2" charset="2"/>
              <a:buChar char="ü"/>
            </a:pPr>
            <a:r>
              <a:rPr lang="en-US" dirty="0"/>
              <a:t>Any internet connected device (for viewing)</a:t>
            </a:r>
          </a:p>
          <a:p>
            <a:pPr>
              <a:buFont typeface="Wingdings" panose="05000000000000000000" pitchFamily="2" charset="2"/>
              <a:buChar char="ü"/>
            </a:pPr>
            <a:r>
              <a:rPr lang="en-US" dirty="0"/>
              <a:t>Supported browsers(Google Chrome, Microsoft Edge, Firefox, Safari)</a:t>
            </a:r>
          </a:p>
          <a:p>
            <a:pPr>
              <a:buFont typeface="Wingdings" panose="05000000000000000000" pitchFamily="2" charset="2"/>
              <a:buChar char="ü"/>
            </a:pPr>
            <a:r>
              <a:rPr lang="en-US" dirty="0"/>
              <a:t>Note: Only WebGL-enabled browsers are supported (this can be tested and verified by going to get.webgl.org)</a:t>
            </a:r>
          </a:p>
          <a:p>
            <a:pPr>
              <a:buFont typeface="Wingdings" panose="05000000000000000000" pitchFamily="2" charset="2"/>
              <a:buChar char="ü"/>
            </a:pPr>
            <a:r>
              <a:rPr lang="en-US" dirty="0"/>
              <a:t>Must have ArcGIS developer account or be member of AGO organization with create privileges to create experiences. Anyone can view public experiences.</a:t>
            </a:r>
          </a:p>
          <a:p>
            <a:pPr>
              <a:buFont typeface="Wingdings" panose="05000000000000000000" pitchFamily="2" charset="2"/>
              <a:buChar char="ü"/>
            </a:pPr>
            <a:r>
              <a:rPr lang="en-US" dirty="0"/>
              <a:t>Experience builder supports all languages that ArcGIS Online supports</a:t>
            </a:r>
          </a:p>
          <a:p>
            <a:pPr>
              <a:buFont typeface="Wingdings" panose="05000000000000000000" pitchFamily="2" charset="2"/>
              <a:buChar char="ü"/>
            </a:pPr>
            <a:endParaRPr lang="en-US" dirty="0"/>
          </a:p>
          <a:p>
            <a:pPr>
              <a:buFont typeface="Wingdings" panose="05000000000000000000" pitchFamily="2" charset="2"/>
              <a:buChar char="ü"/>
            </a:pPr>
            <a:endParaRPr lang="en-US" dirty="0"/>
          </a:p>
        </p:txBody>
      </p:sp>
    </p:spTree>
    <p:extLst>
      <p:ext uri="{BB962C8B-B14F-4D97-AF65-F5344CB8AC3E}">
        <p14:creationId xmlns:p14="http://schemas.microsoft.com/office/powerpoint/2010/main" val="412258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1EC5-5BDD-47DD-B344-5B91F02CC9FE}"/>
              </a:ext>
            </a:extLst>
          </p:cNvPr>
          <p:cNvSpPr>
            <a:spLocks noGrp="1"/>
          </p:cNvSpPr>
          <p:nvPr>
            <p:ph type="title"/>
          </p:nvPr>
        </p:nvSpPr>
        <p:spPr/>
        <p:txBody>
          <a:bodyPr/>
          <a:lstStyle/>
          <a:p>
            <a:r>
              <a:rPr lang="en-US" dirty="0"/>
              <a:t>Comparing Experience Builder and Web </a:t>
            </a:r>
            <a:r>
              <a:rPr lang="en-US" dirty="0" err="1"/>
              <a:t>AppBuilder</a:t>
            </a:r>
            <a:endParaRPr lang="en-US" dirty="0"/>
          </a:p>
        </p:txBody>
      </p:sp>
      <p:pic>
        <p:nvPicPr>
          <p:cNvPr id="8" name="Picture 2" descr="ArcGIS Experience Builder | Build &amp; Deploy Web Apps">
            <a:extLst>
              <a:ext uri="{FF2B5EF4-FFF2-40B4-BE49-F238E27FC236}">
                <a16:creationId xmlns:a16="http://schemas.microsoft.com/office/drawing/2014/main" id="{B069B698-4082-4F61-98B0-5FD3710E48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9885" y="1298281"/>
            <a:ext cx="1114474" cy="11144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rcGIS Web AppBuilder | Make Your Own Web App, No Coding Required">
            <a:extLst>
              <a:ext uri="{FF2B5EF4-FFF2-40B4-BE49-F238E27FC236}">
                <a16:creationId xmlns:a16="http://schemas.microsoft.com/office/drawing/2014/main" id="{2ED9C73A-24C2-42AE-92FE-43A24A546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818" y="1298281"/>
            <a:ext cx="1114474" cy="111447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762E17C-FACE-4FA6-A336-804485642323}"/>
              </a:ext>
            </a:extLst>
          </p:cNvPr>
          <p:cNvSpPr txBox="1"/>
          <p:nvPr/>
        </p:nvSpPr>
        <p:spPr>
          <a:xfrm>
            <a:off x="250276" y="2590572"/>
            <a:ext cx="5479405" cy="3139321"/>
          </a:xfrm>
          <a:prstGeom prst="rect">
            <a:avLst/>
          </a:prstGeom>
          <a:noFill/>
        </p:spPr>
        <p:txBody>
          <a:bodyPr wrap="square" rtlCol="0">
            <a:spAutoFit/>
          </a:bodyPr>
          <a:lstStyle/>
          <a:p>
            <a:r>
              <a:rPr lang="en-US" dirty="0">
                <a:solidFill>
                  <a:schemeClr val="bg1"/>
                </a:solidFill>
              </a:rPr>
              <a:t>Experience Builder</a:t>
            </a:r>
          </a:p>
          <a:p>
            <a:pPr marL="285750" indent="-285750">
              <a:buFont typeface="Wingdings" panose="05000000000000000000" pitchFamily="2" charset="2"/>
              <a:buChar char="ü"/>
            </a:pPr>
            <a:r>
              <a:rPr lang="en-US" dirty="0">
                <a:solidFill>
                  <a:schemeClr val="bg1"/>
                </a:solidFill>
              </a:rPr>
              <a:t>Map-centric or non-map-centric</a:t>
            </a:r>
          </a:p>
          <a:p>
            <a:pPr marL="285750" indent="-285750">
              <a:buFont typeface="Wingdings" panose="05000000000000000000" pitchFamily="2" charset="2"/>
              <a:buChar char="ü"/>
            </a:pPr>
            <a:r>
              <a:rPr lang="en-US" dirty="0">
                <a:solidFill>
                  <a:schemeClr val="bg1"/>
                </a:solidFill>
              </a:rPr>
              <a:t>Single page or multipage</a:t>
            </a:r>
          </a:p>
          <a:p>
            <a:pPr marL="285750" indent="-285750">
              <a:buFont typeface="Wingdings" panose="05000000000000000000" pitchFamily="2" charset="2"/>
              <a:buChar char="ü"/>
            </a:pPr>
            <a:r>
              <a:rPr lang="en-US" dirty="0">
                <a:solidFill>
                  <a:schemeClr val="bg1"/>
                </a:solidFill>
              </a:rPr>
              <a:t>Mobile-adaptive design</a:t>
            </a:r>
          </a:p>
          <a:p>
            <a:pPr marL="285750" indent="-285750">
              <a:buFont typeface="Wingdings" panose="05000000000000000000" pitchFamily="2" charset="2"/>
              <a:buChar char="ü"/>
            </a:pPr>
            <a:r>
              <a:rPr lang="en-US" dirty="0">
                <a:solidFill>
                  <a:schemeClr val="bg1"/>
                </a:solidFill>
              </a:rPr>
              <a:t>Integrates with both 2D and 3D content</a:t>
            </a:r>
          </a:p>
          <a:p>
            <a:pPr marL="285750" indent="-285750">
              <a:buFont typeface="Wingdings" panose="05000000000000000000" pitchFamily="2" charset="2"/>
              <a:buChar char="ü"/>
            </a:pPr>
            <a:r>
              <a:rPr lang="en-US" dirty="0">
                <a:solidFill>
                  <a:schemeClr val="bg1"/>
                </a:solidFill>
              </a:rPr>
              <a:t>Cross widget interactions and configuration</a:t>
            </a:r>
          </a:p>
          <a:p>
            <a:pPr marL="285750" indent="-285750">
              <a:buFont typeface="Wingdings" panose="05000000000000000000" pitchFamily="2" charset="2"/>
              <a:buChar char="ü"/>
            </a:pPr>
            <a:r>
              <a:rPr lang="en-US" dirty="0">
                <a:solidFill>
                  <a:schemeClr val="bg1"/>
                </a:solidFill>
              </a:rPr>
              <a:t>Have developer edition</a:t>
            </a:r>
          </a:p>
          <a:p>
            <a:pPr marL="285750" indent="-285750">
              <a:buFont typeface="Wingdings" panose="05000000000000000000" pitchFamily="2" charset="2"/>
              <a:buChar char="ü"/>
            </a:pPr>
            <a:r>
              <a:rPr lang="en-US" dirty="0">
                <a:solidFill>
                  <a:schemeClr val="bg1"/>
                </a:solidFill>
              </a:rPr>
              <a:t>very few widgets</a:t>
            </a:r>
          </a:p>
          <a:p>
            <a:pPr marL="285750" indent="-285750">
              <a:buFont typeface="Wingdings" panose="05000000000000000000" pitchFamily="2" charset="2"/>
              <a:buChar char="ü"/>
            </a:pPr>
            <a:r>
              <a:rPr lang="en-US" dirty="0">
                <a:solidFill>
                  <a:schemeClr val="bg1"/>
                </a:solidFill>
              </a:rPr>
              <a:t>Newer product with ongoing enhancements</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sp>
        <p:nvSpPr>
          <p:cNvPr id="11" name="TextBox 10">
            <a:extLst>
              <a:ext uri="{FF2B5EF4-FFF2-40B4-BE49-F238E27FC236}">
                <a16:creationId xmlns:a16="http://schemas.microsoft.com/office/drawing/2014/main" id="{D073C5AA-6DAF-4BF5-BDED-8083679658A5}"/>
              </a:ext>
            </a:extLst>
          </p:cNvPr>
          <p:cNvSpPr txBox="1"/>
          <p:nvPr/>
        </p:nvSpPr>
        <p:spPr>
          <a:xfrm>
            <a:off x="6096000" y="2565177"/>
            <a:ext cx="5479405" cy="3139321"/>
          </a:xfrm>
          <a:prstGeom prst="rect">
            <a:avLst/>
          </a:prstGeom>
          <a:noFill/>
        </p:spPr>
        <p:txBody>
          <a:bodyPr wrap="square" rtlCol="0">
            <a:spAutoFit/>
          </a:bodyPr>
          <a:lstStyle/>
          <a:p>
            <a:r>
              <a:rPr lang="en-US" dirty="0">
                <a:solidFill>
                  <a:schemeClr val="bg1"/>
                </a:solidFill>
              </a:rPr>
              <a:t>Web </a:t>
            </a:r>
            <a:r>
              <a:rPr lang="en-US" dirty="0" err="1">
                <a:solidFill>
                  <a:schemeClr val="bg1"/>
                </a:solidFill>
              </a:rPr>
              <a:t>AppBuilder</a:t>
            </a:r>
            <a:endParaRPr lang="en-US" dirty="0">
              <a:solidFill>
                <a:schemeClr val="bg1"/>
              </a:solidFill>
            </a:endParaRPr>
          </a:p>
          <a:p>
            <a:pPr marL="285750" indent="-285750">
              <a:buFont typeface="Wingdings" panose="05000000000000000000" pitchFamily="2" charset="2"/>
              <a:buChar char="ü"/>
            </a:pPr>
            <a:r>
              <a:rPr lang="en-US" dirty="0">
                <a:solidFill>
                  <a:schemeClr val="bg1"/>
                </a:solidFill>
              </a:rPr>
              <a:t>Map-centric</a:t>
            </a:r>
          </a:p>
          <a:p>
            <a:pPr marL="285750" indent="-285750">
              <a:buFont typeface="Wingdings" panose="05000000000000000000" pitchFamily="2" charset="2"/>
              <a:buChar char="ü"/>
            </a:pPr>
            <a:r>
              <a:rPr lang="en-US" dirty="0">
                <a:solidFill>
                  <a:schemeClr val="bg1"/>
                </a:solidFill>
              </a:rPr>
              <a:t>Single page</a:t>
            </a:r>
          </a:p>
          <a:p>
            <a:pPr marL="285750" indent="-285750">
              <a:buFont typeface="Wingdings" panose="05000000000000000000" pitchFamily="2" charset="2"/>
              <a:buChar char="ü"/>
            </a:pPr>
            <a:r>
              <a:rPr lang="en-US" dirty="0">
                <a:solidFill>
                  <a:schemeClr val="bg1"/>
                </a:solidFill>
              </a:rPr>
              <a:t>Mobile friendly</a:t>
            </a:r>
          </a:p>
          <a:p>
            <a:pPr marL="285750" indent="-285750">
              <a:buFont typeface="Wingdings" panose="05000000000000000000" pitchFamily="2" charset="2"/>
              <a:buChar char="ü"/>
            </a:pPr>
            <a:r>
              <a:rPr lang="en-US" dirty="0">
                <a:solidFill>
                  <a:schemeClr val="bg1"/>
                </a:solidFill>
              </a:rPr>
              <a:t>2D or 3D content but can’t integrate them</a:t>
            </a:r>
          </a:p>
          <a:p>
            <a:pPr marL="285750" indent="-285750">
              <a:buFont typeface="Wingdings" panose="05000000000000000000" pitchFamily="2" charset="2"/>
              <a:buChar char="ü"/>
            </a:pPr>
            <a:r>
              <a:rPr lang="en-US" dirty="0">
                <a:solidFill>
                  <a:schemeClr val="bg1"/>
                </a:solidFill>
              </a:rPr>
              <a:t>Widgets can not interact with other widgets</a:t>
            </a:r>
          </a:p>
          <a:p>
            <a:pPr marL="285750" indent="-285750">
              <a:buFont typeface="Wingdings" panose="05000000000000000000" pitchFamily="2" charset="2"/>
              <a:buChar char="ü"/>
            </a:pPr>
            <a:r>
              <a:rPr lang="en-US" dirty="0">
                <a:solidFill>
                  <a:schemeClr val="bg1"/>
                </a:solidFill>
              </a:rPr>
              <a:t>Have developer edition</a:t>
            </a:r>
          </a:p>
          <a:p>
            <a:pPr marL="285750" indent="-285750">
              <a:buFont typeface="Wingdings" panose="05000000000000000000" pitchFamily="2" charset="2"/>
              <a:buChar char="ü"/>
            </a:pPr>
            <a:r>
              <a:rPr lang="en-US" dirty="0">
                <a:solidFill>
                  <a:schemeClr val="bg1"/>
                </a:solidFill>
              </a:rPr>
              <a:t>70+ widgets</a:t>
            </a:r>
          </a:p>
          <a:p>
            <a:pPr marL="285750" indent="-285750">
              <a:buFont typeface="Wingdings" panose="05000000000000000000" pitchFamily="2" charset="2"/>
              <a:buChar char="ü"/>
            </a:pPr>
            <a:r>
              <a:rPr lang="en-US" dirty="0">
                <a:solidFill>
                  <a:schemeClr val="bg1"/>
                </a:solidFill>
              </a:rPr>
              <a:t>Mature product with few future enhancements</a:t>
            </a:r>
          </a:p>
          <a:p>
            <a:pPr marL="285750" indent="-285750">
              <a:buFont typeface="Wingdings" panose="05000000000000000000" pitchFamily="2" charset="2"/>
              <a:buChar char="ü"/>
            </a:pPr>
            <a:endParaRPr lang="en-US" dirty="0">
              <a:solidFill>
                <a:schemeClr val="bg1"/>
              </a:solidFill>
            </a:endParaRPr>
          </a:p>
          <a:p>
            <a:pPr marL="285750" indent="-285750">
              <a:buFont typeface="Wingdings" panose="05000000000000000000" pitchFamily="2" charset="2"/>
              <a:buChar char="ü"/>
            </a:pPr>
            <a:endParaRPr lang="en-US" dirty="0">
              <a:solidFill>
                <a:schemeClr val="bg1"/>
              </a:solidFill>
            </a:endParaRPr>
          </a:p>
        </p:txBody>
      </p:sp>
    </p:spTree>
    <p:extLst>
      <p:ext uri="{BB962C8B-B14F-4D97-AF65-F5344CB8AC3E}">
        <p14:creationId xmlns:p14="http://schemas.microsoft.com/office/powerpoint/2010/main" val="2658809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Experience Builder</a:t>
            </a:r>
          </a:p>
        </p:txBody>
      </p:sp>
      <p:pic>
        <p:nvPicPr>
          <p:cNvPr id="4" name="Picture 2" descr="ArcGIS Online | Cloud-Based GIS Mapping Software">
            <a:extLst>
              <a:ext uri="{FF2B5EF4-FFF2-40B4-BE49-F238E27FC236}">
                <a16:creationId xmlns:a16="http://schemas.microsoft.com/office/drawing/2014/main" id="{C33E2C89-A7E5-48C2-AA56-AAE6290D74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154" y="889212"/>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C38626-AE3C-43C2-A021-1ECBC2B4999E}"/>
              </a:ext>
            </a:extLst>
          </p:cNvPr>
          <p:cNvSpPr txBox="1"/>
          <p:nvPr/>
        </p:nvSpPr>
        <p:spPr>
          <a:xfrm>
            <a:off x="967682" y="1044310"/>
            <a:ext cx="8427987" cy="646331"/>
          </a:xfrm>
          <a:prstGeom prst="rect">
            <a:avLst/>
          </a:prstGeom>
          <a:noFill/>
        </p:spPr>
        <p:txBody>
          <a:bodyPr wrap="square" rtlCol="0">
            <a:spAutoFit/>
          </a:bodyPr>
          <a:lstStyle/>
          <a:p>
            <a:pPr marL="285750" indent="-285750">
              <a:buFontTx/>
              <a:buChar char="-"/>
            </a:pPr>
            <a:r>
              <a:rPr lang="en-US" dirty="0">
                <a:solidFill>
                  <a:schemeClr val="bg1"/>
                </a:solidFill>
              </a:rPr>
              <a:t>Log into your ArcGIS Online Account (Make sure you have creator privileges)</a:t>
            </a:r>
          </a:p>
          <a:p>
            <a:endParaRPr lang="en-US" dirty="0"/>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54" y="1814259"/>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1E52D9-099A-4637-8E69-4D0449345B51}"/>
              </a:ext>
            </a:extLst>
          </p:cNvPr>
          <p:cNvSpPr txBox="1"/>
          <p:nvPr/>
        </p:nvSpPr>
        <p:spPr>
          <a:xfrm>
            <a:off x="1044581" y="1943330"/>
            <a:ext cx="8427987" cy="646331"/>
          </a:xfrm>
          <a:prstGeom prst="rect">
            <a:avLst/>
          </a:prstGeom>
          <a:noFill/>
        </p:spPr>
        <p:txBody>
          <a:bodyPr wrap="square" rtlCol="0">
            <a:spAutoFit/>
          </a:bodyPr>
          <a:lstStyle/>
          <a:p>
            <a:pPr marL="285750" indent="-285750">
              <a:buFontTx/>
              <a:buChar char="-"/>
            </a:pPr>
            <a:r>
              <a:rPr lang="en-US" dirty="0">
                <a:solidFill>
                  <a:schemeClr val="bg1"/>
                </a:solidFill>
              </a:rPr>
              <a:t>Navigate to the Experience Builder App in ArcGIS Online and Click on Icon</a:t>
            </a:r>
          </a:p>
          <a:p>
            <a:endParaRPr lang="en-US" dirty="0"/>
          </a:p>
        </p:txBody>
      </p:sp>
      <p:pic>
        <p:nvPicPr>
          <p:cNvPr id="1030" name="Picture 6">
            <a:extLst>
              <a:ext uri="{FF2B5EF4-FFF2-40B4-BE49-F238E27FC236}">
                <a16:creationId xmlns:a16="http://schemas.microsoft.com/office/drawing/2014/main" id="{56EDC593-30F2-49BD-9028-08327EDDA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7346" y="2493788"/>
            <a:ext cx="7578055" cy="6522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67C9146-85F0-43E9-BA66-F8C4D558AD05}"/>
              </a:ext>
            </a:extLst>
          </p:cNvPr>
          <p:cNvPicPr>
            <a:picLocks noChangeAspect="1"/>
          </p:cNvPicPr>
          <p:nvPr/>
        </p:nvPicPr>
        <p:blipFill>
          <a:blip r:embed="rId5"/>
          <a:stretch>
            <a:fillRect/>
          </a:stretch>
        </p:blipFill>
        <p:spPr>
          <a:xfrm>
            <a:off x="9054011" y="2493788"/>
            <a:ext cx="1838080" cy="3238150"/>
          </a:xfrm>
          <a:prstGeom prst="rect">
            <a:avLst/>
          </a:prstGeom>
        </p:spPr>
      </p:pic>
      <p:pic>
        <p:nvPicPr>
          <p:cNvPr id="11" name="Picture 10">
            <a:extLst>
              <a:ext uri="{FF2B5EF4-FFF2-40B4-BE49-F238E27FC236}">
                <a16:creationId xmlns:a16="http://schemas.microsoft.com/office/drawing/2014/main" id="{5789C685-31CB-490B-9CBD-21C441265278}"/>
              </a:ext>
            </a:extLst>
          </p:cNvPr>
          <p:cNvPicPr>
            <a:picLocks noChangeAspect="1"/>
          </p:cNvPicPr>
          <p:nvPr/>
        </p:nvPicPr>
        <p:blipFill>
          <a:blip r:embed="rId6"/>
          <a:stretch>
            <a:fillRect/>
          </a:stretch>
        </p:blipFill>
        <p:spPr>
          <a:xfrm>
            <a:off x="1107346" y="4468810"/>
            <a:ext cx="7578055" cy="987112"/>
          </a:xfrm>
          <a:prstGeom prst="rect">
            <a:avLst/>
          </a:prstGeom>
        </p:spPr>
      </p:pic>
      <p:sp>
        <p:nvSpPr>
          <p:cNvPr id="15" name="TextBox 14">
            <a:extLst>
              <a:ext uri="{FF2B5EF4-FFF2-40B4-BE49-F238E27FC236}">
                <a16:creationId xmlns:a16="http://schemas.microsoft.com/office/drawing/2014/main" id="{C5E7A951-672D-4916-9361-23363DABCB99}"/>
              </a:ext>
            </a:extLst>
          </p:cNvPr>
          <p:cNvSpPr txBox="1"/>
          <p:nvPr/>
        </p:nvSpPr>
        <p:spPr>
          <a:xfrm>
            <a:off x="1044580" y="3652226"/>
            <a:ext cx="8427987" cy="923330"/>
          </a:xfrm>
          <a:prstGeom prst="rect">
            <a:avLst/>
          </a:prstGeom>
          <a:noFill/>
        </p:spPr>
        <p:txBody>
          <a:bodyPr wrap="square" rtlCol="0">
            <a:spAutoFit/>
          </a:bodyPr>
          <a:lstStyle/>
          <a:p>
            <a:pPr marL="285750" indent="-285750">
              <a:buFontTx/>
              <a:buChar char="-"/>
            </a:pPr>
            <a:r>
              <a:rPr lang="en-US" dirty="0">
                <a:solidFill>
                  <a:schemeClr val="bg1"/>
                </a:solidFill>
              </a:rPr>
              <a:t>First time click on “create new” to start an experience project (from your experiences you can create a template to use for future experiences)</a:t>
            </a:r>
          </a:p>
          <a:p>
            <a:endParaRPr lang="en-US" dirty="0"/>
          </a:p>
        </p:txBody>
      </p:sp>
    </p:spTree>
    <p:extLst>
      <p:ext uri="{BB962C8B-B14F-4D97-AF65-F5344CB8AC3E}">
        <p14:creationId xmlns:p14="http://schemas.microsoft.com/office/powerpoint/2010/main" val="114838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p:txBody>
          <a:bodyPr/>
          <a:lstStyle/>
          <a:p>
            <a:r>
              <a:rPr lang="en-US" dirty="0"/>
              <a:t>ArcGIS Online Experience Builder</a:t>
            </a:r>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28" y="974800"/>
            <a:ext cx="679529" cy="67952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5E7A951-672D-4916-9361-23363DABCB99}"/>
              </a:ext>
            </a:extLst>
          </p:cNvPr>
          <p:cNvSpPr txBox="1"/>
          <p:nvPr/>
        </p:nvSpPr>
        <p:spPr>
          <a:xfrm>
            <a:off x="1107346" y="1037213"/>
            <a:ext cx="8427987" cy="646331"/>
          </a:xfrm>
          <a:prstGeom prst="rect">
            <a:avLst/>
          </a:prstGeom>
          <a:noFill/>
        </p:spPr>
        <p:txBody>
          <a:bodyPr wrap="square" rtlCol="0">
            <a:spAutoFit/>
          </a:bodyPr>
          <a:lstStyle/>
          <a:p>
            <a:r>
              <a:rPr lang="en-US" dirty="0">
                <a:solidFill>
                  <a:schemeClr val="bg1"/>
                </a:solidFill>
              </a:rPr>
              <a:t> - Then Select a template to start (pick from a default theme or create from a provide template)</a:t>
            </a:r>
          </a:p>
        </p:txBody>
      </p:sp>
      <p:pic>
        <p:nvPicPr>
          <p:cNvPr id="10" name="Picture 9">
            <a:extLst>
              <a:ext uri="{FF2B5EF4-FFF2-40B4-BE49-F238E27FC236}">
                <a16:creationId xmlns:a16="http://schemas.microsoft.com/office/drawing/2014/main" id="{810673E3-D20F-4EC4-A919-D41B40D6D58D}"/>
              </a:ext>
            </a:extLst>
          </p:cNvPr>
          <p:cNvPicPr>
            <a:picLocks noChangeAspect="1"/>
          </p:cNvPicPr>
          <p:nvPr/>
        </p:nvPicPr>
        <p:blipFill>
          <a:blip r:embed="rId3"/>
          <a:stretch>
            <a:fillRect/>
          </a:stretch>
        </p:blipFill>
        <p:spPr>
          <a:xfrm>
            <a:off x="1179320" y="1684731"/>
            <a:ext cx="7794150" cy="2075419"/>
          </a:xfrm>
          <a:prstGeom prst="rect">
            <a:avLst/>
          </a:prstGeom>
        </p:spPr>
      </p:pic>
    </p:spTree>
    <p:extLst>
      <p:ext uri="{BB962C8B-B14F-4D97-AF65-F5344CB8AC3E}">
        <p14:creationId xmlns:p14="http://schemas.microsoft.com/office/powerpoint/2010/main" val="3314067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E505-4250-4020-A504-E106C280EE9B}"/>
              </a:ext>
            </a:extLst>
          </p:cNvPr>
          <p:cNvSpPr>
            <a:spLocks noGrp="1"/>
          </p:cNvSpPr>
          <p:nvPr>
            <p:ph type="title"/>
          </p:nvPr>
        </p:nvSpPr>
        <p:spPr>
          <a:xfrm>
            <a:off x="1754929" y="433451"/>
            <a:ext cx="7925965" cy="495300"/>
          </a:xfrm>
        </p:spPr>
        <p:txBody>
          <a:bodyPr/>
          <a:lstStyle/>
          <a:p>
            <a:r>
              <a:rPr lang="en-US" dirty="0"/>
              <a:t>        ArcGIS Online Experience Builder</a:t>
            </a:r>
            <a:br>
              <a:rPr lang="en-US" dirty="0"/>
            </a:br>
            <a:r>
              <a:rPr lang="en-US" dirty="0"/>
              <a:t>       </a:t>
            </a:r>
            <a:r>
              <a:rPr lang="en-US" sz="1800" dirty="0"/>
              <a:t>(Default Layout View for Foldable Theme)</a:t>
            </a:r>
          </a:p>
        </p:txBody>
      </p:sp>
      <p:pic>
        <p:nvPicPr>
          <p:cNvPr id="6" name="Picture 2" descr="ArcGIS Experience Builder | Build &amp; Deploy Web Apps">
            <a:extLst>
              <a:ext uri="{FF2B5EF4-FFF2-40B4-BE49-F238E27FC236}">
                <a16:creationId xmlns:a16="http://schemas.microsoft.com/office/drawing/2014/main" id="{3A32C66D-6AF2-485D-888F-7A4D23C18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533" y="341336"/>
            <a:ext cx="679529" cy="6795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F7F0508-A66C-4BF8-88CD-1E93C1FCF3FF}"/>
              </a:ext>
            </a:extLst>
          </p:cNvPr>
          <p:cNvPicPr>
            <a:picLocks noChangeAspect="1"/>
          </p:cNvPicPr>
          <p:nvPr/>
        </p:nvPicPr>
        <p:blipFill>
          <a:blip r:embed="rId3"/>
          <a:stretch>
            <a:fillRect/>
          </a:stretch>
        </p:blipFill>
        <p:spPr>
          <a:xfrm>
            <a:off x="620200" y="1020865"/>
            <a:ext cx="10285487" cy="5193661"/>
          </a:xfrm>
          <a:prstGeom prst="rect">
            <a:avLst/>
          </a:prstGeom>
        </p:spPr>
      </p:pic>
    </p:spTree>
    <p:extLst>
      <p:ext uri="{BB962C8B-B14F-4D97-AF65-F5344CB8AC3E}">
        <p14:creationId xmlns:p14="http://schemas.microsoft.com/office/powerpoint/2010/main" val="1052050331"/>
      </p:ext>
    </p:extLst>
  </p:cSld>
  <p:clrMapOvr>
    <a:masterClrMapping/>
  </p:clrMapOvr>
</p:sld>
</file>

<file path=ppt/theme/theme1.xml><?xml version="1.0" encoding="utf-8"?>
<a:theme xmlns:a="http://schemas.openxmlformats.org/drawingml/2006/main" name="HEI-PPT-Dark20-Stnd">
  <a:themeElements>
    <a:clrScheme name="HEI Colors-1">
      <a:dk1>
        <a:srgbClr val="4C4C4C"/>
      </a:dk1>
      <a:lt1>
        <a:sysClr val="window" lastClr="FFFFFF"/>
      </a:lt1>
      <a:dk2>
        <a:srgbClr val="3E5D0C"/>
      </a:dk2>
      <a:lt2>
        <a:srgbClr val="73A79F"/>
      </a:lt2>
      <a:accent1>
        <a:srgbClr val="717073"/>
      </a:accent1>
      <a:accent2>
        <a:srgbClr val="78A12E"/>
      </a:accent2>
      <a:accent3>
        <a:srgbClr val="E7A614"/>
      </a:accent3>
      <a:accent4>
        <a:srgbClr val="9CC5CA"/>
      </a:accent4>
      <a:accent5>
        <a:srgbClr val="B4CC95"/>
      </a:accent5>
      <a:accent6>
        <a:srgbClr val="366D8E"/>
      </a:accent6>
      <a:hlink>
        <a:srgbClr val="0000FF"/>
      </a:hlink>
      <a:folHlink>
        <a:srgbClr val="800080"/>
      </a:folHlink>
    </a:clrScheme>
    <a:fontScheme name="HEI Fonts - 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I-PPT-Dark20-Stnd" id="{412E7000-8A15-42A4-9AB5-2B157A062532}" vid="{2D9CAE3F-9B3F-4FCE-8C51-11AC2AF7232E}"/>
    </a:ext>
  </a:extLst>
</a:theme>
</file>

<file path=docProps/app.xml><?xml version="1.0" encoding="utf-8"?>
<Properties xmlns="http://schemas.openxmlformats.org/officeDocument/2006/extended-properties" xmlns:vt="http://schemas.openxmlformats.org/officeDocument/2006/docPropsVTypes">
  <Template>HEI-PPT-Dark1-Std</Template>
  <TotalTime>1347</TotalTime>
  <Words>1939</Words>
  <Application>Microsoft Office PowerPoint</Application>
  <PresentationFormat>Widescreen</PresentationFormat>
  <Paragraphs>224</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Avenir Next W01</vt:lpstr>
      <vt:lpstr>Calibri</vt:lpstr>
      <vt:lpstr>Courier New</vt:lpstr>
      <vt:lpstr>Wingdings</vt:lpstr>
      <vt:lpstr>HEI-PPT-Dark20-Stnd</vt:lpstr>
      <vt:lpstr>ArcGIS Experience Builder: getting your feet wet</vt:lpstr>
      <vt:lpstr>ArcGIS Experience Builder technologies</vt:lpstr>
      <vt:lpstr>JIMU</vt:lpstr>
      <vt:lpstr>Experience builder platforms and Deployments</vt:lpstr>
      <vt:lpstr>Experience Build requirements</vt:lpstr>
      <vt:lpstr>Comparing Experience Builder and Web AppBuilder</vt:lpstr>
      <vt:lpstr>ArcGIS Online Experience Builder</vt:lpstr>
      <vt:lpstr>ArcGIS Online Experience Builder</vt:lpstr>
      <vt:lpstr>        ArcGIS Online Experience Builder        (Default Layout View for Foldable Theme)</vt:lpstr>
      <vt:lpstr>ArcGIS Enterprise Experience Builder</vt:lpstr>
      <vt:lpstr>ArcGIS Enterprise Experience Builder</vt:lpstr>
      <vt:lpstr>ArcGIS Enterprise Experience Builder        (Default Layout View for Foldable Theme)</vt:lpstr>
      <vt:lpstr>ArcGIS Experience Builder       </vt:lpstr>
      <vt:lpstr>ArcGIS Integrated Experience Builder       </vt:lpstr>
      <vt:lpstr>Experience Builder Developer Edition                 (part 1 – The SETUP)</vt:lpstr>
      <vt:lpstr>ArcGIS ONLINE Registration for Experience Builder</vt:lpstr>
      <vt:lpstr>ArcGIS ONLINE Registration for Experience Builder</vt:lpstr>
      <vt:lpstr>Download, install, and configure Experience Builder</vt:lpstr>
      <vt:lpstr>Download, install, and configure Experience Builder</vt:lpstr>
      <vt:lpstr>Download, install, and configure Experience Builder</vt:lpstr>
      <vt:lpstr>Download, install, and configure Experience Builder</vt:lpstr>
      <vt:lpstr>Paul Takes Over</vt:lpstr>
      <vt:lpstr>Now on to that coding stuff</vt:lpstr>
      <vt:lpstr>Under the hood</vt:lpstr>
      <vt:lpstr>Under the hood – In Detail</vt:lpstr>
      <vt:lpstr>Understanding terms</vt:lpstr>
      <vt:lpstr>Versions</vt:lpstr>
      <vt:lpstr>Question?</vt:lpstr>
      <vt:lpstr>Question?</vt:lpstr>
      <vt:lpstr>Mobile</vt:lpstr>
      <vt:lpstr>Responsive web design</vt:lpstr>
      <vt:lpstr>Responsive web design – Experience builder</vt:lpstr>
      <vt:lpstr>Web AppBuilder – Map centric app</vt:lpstr>
      <vt:lpstr>Experience builder – Data source centric app</vt:lpstr>
      <vt:lpstr>2021 Experience Builder Widget Road Map</vt:lpstr>
      <vt:lpstr>Experience builder – Use Case</vt:lpstr>
      <vt:lpstr>Node.js</vt:lpstr>
      <vt:lpstr>Widget Folder</vt:lpstr>
      <vt:lpstr>Widget File Structure</vt:lpstr>
      <vt:lpstr>Manifest.json</vt:lpstr>
      <vt:lpstr>Storybook – UI Components</vt:lpstr>
      <vt:lpstr>Storybook – UI Components</vt:lpstr>
      <vt:lpstr>Developer Edition – First Steps summary</vt:lpstr>
      <vt:lpstr>Examples</vt:lpstr>
      <vt:lpstr>Helpful Resources</vt:lpstr>
      <vt:lpstr>Time to code - Exercises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ArcGIS Experience Builder: getting your feet wet</dc:title>
  <dc:creator>Chad Nunemacher</dc:creator>
  <cp:lastModifiedBy>Paul Hedlund</cp:lastModifiedBy>
  <cp:revision>59</cp:revision>
  <dcterms:created xsi:type="dcterms:W3CDTF">2021-04-05T16:22:09Z</dcterms:created>
  <dcterms:modified xsi:type="dcterms:W3CDTF">2021-05-05T03:34:39Z</dcterms:modified>
</cp:coreProperties>
</file>